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9" r:id="rId2"/>
    <p:sldId id="323" r:id="rId3"/>
    <p:sldId id="324" r:id="rId4"/>
    <p:sldId id="419" r:id="rId5"/>
    <p:sldId id="329" r:id="rId6"/>
    <p:sldId id="256" r:id="rId7"/>
    <p:sldId id="399" r:id="rId8"/>
    <p:sldId id="321" r:id="rId9"/>
    <p:sldId id="261" r:id="rId10"/>
    <p:sldId id="404" r:id="rId11"/>
    <p:sldId id="400" r:id="rId12"/>
    <p:sldId id="305" r:id="rId13"/>
    <p:sldId id="406" r:id="rId14"/>
    <p:sldId id="417" r:id="rId15"/>
    <p:sldId id="407" r:id="rId16"/>
    <p:sldId id="408" r:id="rId17"/>
    <p:sldId id="409" r:id="rId18"/>
    <p:sldId id="413" r:id="rId19"/>
    <p:sldId id="414" r:id="rId20"/>
    <p:sldId id="415" r:id="rId21"/>
    <p:sldId id="420" r:id="rId22"/>
    <p:sldId id="4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B5B"/>
    <a:srgbClr val="D7C055"/>
    <a:srgbClr val="000000"/>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39D9-3454-46DB-98F0-5734C90B24A8}" v="162" dt="2024-02-29T03:48:59.932"/>
    <p1510:client id="{51280DD5-E729-4BD7-8A9F-98443B307215}" v="2" dt="2024-02-29T02:44:09.918"/>
    <p1510:client id="{F06999DA-40BE-4997-8D18-97380D22DED5}" v="101" dt="2024-02-29T15:35:34.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6122" autoAdjust="0"/>
  </p:normalViewPr>
  <p:slideViewPr>
    <p:cSldViewPr snapToGrid="0">
      <p:cViewPr varScale="1">
        <p:scale>
          <a:sx n="109" d="100"/>
          <a:sy n="109" d="100"/>
        </p:scale>
        <p:origin x="1160"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8C147-18C2-4D33-BF56-E30CA9229223}" type="datetimeFigureOut">
              <a:rPr lang="en-IN" smtClean="0"/>
              <a:t>02/03/24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3E4B8-F9DF-4F9A-BB59-93920507C31C}" type="slidenum">
              <a:rPr lang="en-IN" smtClean="0"/>
              <a:t>‹#›</a:t>
            </a:fld>
            <a:endParaRPr lang="en-IN"/>
          </a:p>
        </p:txBody>
      </p:sp>
    </p:spTree>
    <p:extLst>
      <p:ext uri="{BB962C8B-B14F-4D97-AF65-F5344CB8AC3E}">
        <p14:creationId xmlns:p14="http://schemas.microsoft.com/office/powerpoint/2010/main" val="141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3</a:t>
            </a:fld>
            <a:endParaRPr lang="en-IN"/>
          </a:p>
        </p:txBody>
      </p:sp>
    </p:spTree>
    <p:extLst>
      <p:ext uri="{BB962C8B-B14F-4D97-AF65-F5344CB8AC3E}">
        <p14:creationId xmlns:p14="http://schemas.microsoft.com/office/powerpoint/2010/main" val="3008561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Gen AI for Text </a:t>
            </a:r>
          </a:p>
          <a:p>
            <a:endParaRPr lang="en-US">
              <a:cs typeface="Calibri"/>
            </a:endParaRPr>
          </a:p>
          <a:p>
            <a:r>
              <a:rPr lang="en-US">
                <a:cs typeface="Calibri"/>
              </a:rPr>
              <a:t>Also make these 3 slides consistent Text/Image/Audio</a:t>
            </a:r>
          </a:p>
        </p:txBody>
      </p:sp>
      <p:sp>
        <p:nvSpPr>
          <p:cNvPr id="4" name="Slide Number Placeholder 3"/>
          <p:cNvSpPr>
            <a:spLocks noGrp="1"/>
          </p:cNvSpPr>
          <p:nvPr>
            <p:ph type="sldNum" sz="quarter" idx="5"/>
          </p:nvPr>
        </p:nvSpPr>
        <p:spPr/>
        <p:txBody>
          <a:bodyPr/>
          <a:lstStyle/>
          <a:p>
            <a:fld id="{37A3E4B8-F9DF-4F9A-BB59-93920507C31C}" type="slidenum">
              <a:rPr lang="en-IN" smtClean="0"/>
              <a:t>14</a:t>
            </a:fld>
            <a:endParaRPr lang="en-IN"/>
          </a:p>
        </p:txBody>
      </p:sp>
    </p:spTree>
    <p:extLst>
      <p:ext uri="{BB962C8B-B14F-4D97-AF65-F5344CB8AC3E}">
        <p14:creationId xmlns:p14="http://schemas.microsoft.com/office/powerpoint/2010/main" val="161478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Blackbox: code generation from image</a:t>
            </a:r>
          </a:p>
        </p:txBody>
      </p:sp>
      <p:sp>
        <p:nvSpPr>
          <p:cNvPr id="4" name="Slide Number Placeholder 3"/>
          <p:cNvSpPr>
            <a:spLocks noGrp="1"/>
          </p:cNvSpPr>
          <p:nvPr>
            <p:ph type="sldNum" sz="quarter" idx="5"/>
          </p:nvPr>
        </p:nvSpPr>
        <p:spPr/>
        <p:txBody>
          <a:bodyPr/>
          <a:lstStyle/>
          <a:p>
            <a:fld id="{37A3E4B8-F9DF-4F9A-BB59-93920507C31C}" type="slidenum">
              <a:rPr lang="en-IN" smtClean="0"/>
              <a:t>17</a:t>
            </a:fld>
            <a:endParaRPr lang="en-IN"/>
          </a:p>
        </p:txBody>
      </p:sp>
    </p:spTree>
    <p:extLst>
      <p:ext uri="{BB962C8B-B14F-4D97-AF65-F5344CB8AC3E}">
        <p14:creationId xmlns:p14="http://schemas.microsoft.com/office/powerpoint/2010/main" val="1014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4</a:t>
            </a:fld>
            <a:endParaRPr lang="en-IN"/>
          </a:p>
        </p:txBody>
      </p:sp>
    </p:spTree>
    <p:extLst>
      <p:ext uri="{BB962C8B-B14F-4D97-AF65-F5344CB8AC3E}">
        <p14:creationId xmlns:p14="http://schemas.microsoft.com/office/powerpoint/2010/main" val="165889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E5EC5-0C34-CB65-5624-D166714D27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99D2B-3E4D-A5CC-A6FD-70D9A0EF5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076C9-D07E-C957-11AF-A45045FF50E7}"/>
              </a:ext>
            </a:extLst>
          </p:cNvPr>
          <p:cNvSpPr>
            <a:spLocks noGrp="1"/>
          </p:cNvSpPr>
          <p:nvPr>
            <p:ph type="body" idx="1"/>
          </p:nvPr>
        </p:nvSpPr>
        <p:spPr/>
        <p:txBody>
          <a:bodyPr/>
          <a:lstStyle/>
          <a:p>
            <a:r>
              <a:rPr lang="en-GB" dirty="0">
                <a:cs typeface="Calibri"/>
              </a:rPr>
              <a:t>Add Manoj's picture</a:t>
            </a:r>
          </a:p>
          <a:p>
            <a:endParaRPr lang="en-GB" dirty="0">
              <a:cs typeface="Calibri"/>
            </a:endParaRPr>
          </a:p>
          <a:p>
            <a:r>
              <a:rPr lang="en-GB" dirty="0">
                <a:cs typeface="Calibri"/>
              </a:rPr>
              <a:t>We need to show or not</a:t>
            </a:r>
          </a:p>
          <a:p>
            <a:endParaRPr lang="en-GB" dirty="0">
              <a:cs typeface="Calibri"/>
            </a:endParaRPr>
          </a:p>
        </p:txBody>
      </p:sp>
      <p:sp>
        <p:nvSpPr>
          <p:cNvPr id="4" name="Slide Number Placeholder 3">
            <a:extLst>
              <a:ext uri="{FF2B5EF4-FFF2-40B4-BE49-F238E27FC236}">
                <a16:creationId xmlns:a16="http://schemas.microsoft.com/office/drawing/2014/main" id="{91F42BEB-64A9-0481-5109-92E76E1390AC}"/>
              </a:ext>
            </a:extLst>
          </p:cNvPr>
          <p:cNvSpPr>
            <a:spLocks noGrp="1"/>
          </p:cNvSpPr>
          <p:nvPr>
            <p:ph type="sldNum" sz="quarter" idx="5"/>
          </p:nvPr>
        </p:nvSpPr>
        <p:spPr/>
        <p:txBody>
          <a:bodyPr/>
          <a:lstStyle/>
          <a:p>
            <a:fld id="{37A3E4B8-F9DF-4F9A-BB59-93920507C31C}" type="slidenum">
              <a:rPr lang="en-IN" smtClean="0"/>
              <a:t>5</a:t>
            </a:fld>
            <a:endParaRPr lang="en-IN"/>
          </a:p>
        </p:txBody>
      </p:sp>
    </p:spTree>
    <p:extLst>
      <p:ext uri="{BB962C8B-B14F-4D97-AF65-F5344CB8AC3E}">
        <p14:creationId xmlns:p14="http://schemas.microsoft.com/office/powerpoint/2010/main" val="313467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F463-01AE-0884-C1C2-89089D485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62C3B-DE9E-5360-6C1F-0E52B86D7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F7DAF-C3F3-E7E2-2FF5-ED27D74C2049}"/>
              </a:ext>
            </a:extLst>
          </p:cNvPr>
          <p:cNvSpPr>
            <a:spLocks noGrp="1"/>
          </p:cNvSpPr>
          <p:nvPr>
            <p:ph type="body" idx="1"/>
          </p:nvPr>
        </p:nvSpPr>
        <p:spPr/>
        <p:txBody>
          <a:bodyPr/>
          <a:lstStyle/>
          <a:p>
            <a:r>
              <a:rPr lang="en-GB">
                <a:cs typeface="Calibri"/>
              </a:rPr>
              <a:t>Note: Redo it. Make </a:t>
            </a:r>
            <a:r>
              <a:rPr lang="en-GB" err="1">
                <a:cs typeface="Calibri"/>
              </a:rPr>
              <a:t>ur</a:t>
            </a:r>
            <a:r>
              <a:rPr lang="en-GB">
                <a:cs typeface="Calibri"/>
              </a:rPr>
              <a:t> own diagram</a:t>
            </a:r>
          </a:p>
        </p:txBody>
      </p:sp>
      <p:sp>
        <p:nvSpPr>
          <p:cNvPr id="4" name="Slide Number Placeholder 3">
            <a:extLst>
              <a:ext uri="{FF2B5EF4-FFF2-40B4-BE49-F238E27FC236}">
                <a16:creationId xmlns:a16="http://schemas.microsoft.com/office/drawing/2014/main" id="{6B978B0B-4A57-FA69-F590-1FD0091B96C3}"/>
              </a:ext>
            </a:extLst>
          </p:cNvPr>
          <p:cNvSpPr>
            <a:spLocks noGrp="1"/>
          </p:cNvSpPr>
          <p:nvPr>
            <p:ph type="sldNum" sz="quarter" idx="5"/>
          </p:nvPr>
        </p:nvSpPr>
        <p:spPr/>
        <p:txBody>
          <a:bodyPr/>
          <a:lstStyle/>
          <a:p>
            <a:fld id="{37A3E4B8-F9DF-4F9A-BB59-93920507C31C}" type="slidenum">
              <a:rPr lang="en-IN" smtClean="0"/>
              <a:t>7</a:t>
            </a:fld>
            <a:endParaRPr lang="en-IN"/>
          </a:p>
        </p:txBody>
      </p:sp>
    </p:spTree>
    <p:extLst>
      <p:ext uri="{BB962C8B-B14F-4D97-AF65-F5344CB8AC3E}">
        <p14:creationId xmlns:p14="http://schemas.microsoft.com/office/powerpoint/2010/main" val="3177339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7C5E5-C68D-E81C-F328-270A8688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A6D5B-7A5D-FEAA-A552-F5357406C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70B94-D2D7-0CF3-746F-ED5A3B6F1B7C}"/>
              </a:ext>
            </a:extLst>
          </p:cNvPr>
          <p:cNvSpPr>
            <a:spLocks noGrp="1"/>
          </p:cNvSpPr>
          <p:nvPr>
            <p:ph type="body" idx="1"/>
          </p:nvPr>
        </p:nvSpPr>
        <p:spPr/>
        <p:txBody>
          <a:bodyPr/>
          <a:lstStyle/>
          <a:p>
            <a:r>
              <a:rPr lang="en-GB">
                <a:cs typeface="Calibri"/>
              </a:rPr>
              <a:t>Add one more section for Gen AI</a:t>
            </a:r>
            <a:endParaRPr lang="en-GB"/>
          </a:p>
        </p:txBody>
      </p:sp>
      <p:sp>
        <p:nvSpPr>
          <p:cNvPr id="4" name="Slide Number Placeholder 3">
            <a:extLst>
              <a:ext uri="{FF2B5EF4-FFF2-40B4-BE49-F238E27FC236}">
                <a16:creationId xmlns:a16="http://schemas.microsoft.com/office/drawing/2014/main" id="{FED8093E-7385-4542-D571-FB46F7094668}"/>
              </a:ext>
            </a:extLst>
          </p:cNvPr>
          <p:cNvSpPr>
            <a:spLocks noGrp="1"/>
          </p:cNvSpPr>
          <p:nvPr>
            <p:ph type="sldNum" sz="quarter" idx="5"/>
          </p:nvPr>
        </p:nvSpPr>
        <p:spPr/>
        <p:txBody>
          <a:bodyPr/>
          <a:lstStyle/>
          <a:p>
            <a:fld id="{37A3E4B8-F9DF-4F9A-BB59-93920507C31C}" type="slidenum">
              <a:rPr lang="en-IN" smtClean="0"/>
              <a:t>8</a:t>
            </a:fld>
            <a:endParaRPr lang="en-IN"/>
          </a:p>
        </p:txBody>
      </p:sp>
    </p:spTree>
    <p:extLst>
      <p:ext uri="{BB962C8B-B14F-4D97-AF65-F5344CB8AC3E}">
        <p14:creationId xmlns:p14="http://schemas.microsoft.com/office/powerpoint/2010/main" val="186060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Story , How to teach a kid about apples and oranges, on the similar way Machine Learning learn by providing some examples.</a:t>
            </a:r>
            <a:endParaRPr lang="en-GB"/>
          </a:p>
        </p:txBody>
      </p:sp>
      <p:sp>
        <p:nvSpPr>
          <p:cNvPr id="4" name="Slide Number Placeholder 3"/>
          <p:cNvSpPr>
            <a:spLocks noGrp="1"/>
          </p:cNvSpPr>
          <p:nvPr>
            <p:ph type="sldNum" sz="quarter" idx="5"/>
          </p:nvPr>
        </p:nvSpPr>
        <p:spPr/>
        <p:txBody>
          <a:bodyPr/>
          <a:lstStyle/>
          <a:p>
            <a:fld id="{37A3E4B8-F9DF-4F9A-BB59-93920507C31C}" type="slidenum">
              <a:rPr lang="en-IN" smtClean="0"/>
              <a:t>9</a:t>
            </a:fld>
            <a:endParaRPr lang="en-IN"/>
          </a:p>
        </p:txBody>
      </p:sp>
    </p:spTree>
    <p:extLst>
      <p:ext uri="{BB962C8B-B14F-4D97-AF65-F5344CB8AC3E}">
        <p14:creationId xmlns:p14="http://schemas.microsoft.com/office/powerpoint/2010/main" val="241222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Story , How to teach a kid about apples and oranges, on the similar way Machine Learning learn by providing some examples.</a:t>
            </a:r>
            <a:endParaRPr lang="en-GB"/>
          </a:p>
        </p:txBody>
      </p:sp>
      <p:sp>
        <p:nvSpPr>
          <p:cNvPr id="4" name="Slide Number Placeholder 3"/>
          <p:cNvSpPr>
            <a:spLocks noGrp="1"/>
          </p:cNvSpPr>
          <p:nvPr>
            <p:ph type="sldNum" sz="quarter" idx="5"/>
          </p:nvPr>
        </p:nvSpPr>
        <p:spPr/>
        <p:txBody>
          <a:bodyPr/>
          <a:lstStyle/>
          <a:p>
            <a:fld id="{37A3E4B8-F9DF-4F9A-BB59-93920507C31C}" type="slidenum">
              <a:rPr lang="en-IN" smtClean="0"/>
              <a:t>10</a:t>
            </a:fld>
            <a:endParaRPr lang="en-IN"/>
          </a:p>
        </p:txBody>
      </p:sp>
    </p:spTree>
    <p:extLst>
      <p:ext uri="{BB962C8B-B14F-4D97-AF65-F5344CB8AC3E}">
        <p14:creationId xmlns:p14="http://schemas.microsoft.com/office/powerpoint/2010/main" val="127365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B7B8-60DE-2E15-1CCE-767DB2D47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FD03A-F1CD-B800-494C-67DB3CEDB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7B06D-2DAC-64DC-9E99-83ED58FA7514}"/>
              </a:ext>
            </a:extLst>
          </p:cNvPr>
          <p:cNvSpPr>
            <a:spLocks noGrp="1"/>
          </p:cNvSpPr>
          <p:nvPr>
            <p:ph type="body" idx="1"/>
          </p:nvPr>
        </p:nvSpPr>
        <p:spPr/>
        <p:txBody>
          <a:bodyPr/>
          <a:lstStyle/>
          <a:p>
            <a:r>
              <a:rPr lang="en-US">
                <a:cs typeface="Calibri"/>
              </a:rPr>
              <a:t>REDO</a:t>
            </a:r>
          </a:p>
        </p:txBody>
      </p:sp>
      <p:sp>
        <p:nvSpPr>
          <p:cNvPr id="4" name="Slide Number Placeholder 3">
            <a:extLst>
              <a:ext uri="{FF2B5EF4-FFF2-40B4-BE49-F238E27FC236}">
                <a16:creationId xmlns:a16="http://schemas.microsoft.com/office/drawing/2014/main" id="{D389F052-61AF-DEF5-2272-72D357AB3175}"/>
              </a:ext>
            </a:extLst>
          </p:cNvPr>
          <p:cNvSpPr>
            <a:spLocks noGrp="1"/>
          </p:cNvSpPr>
          <p:nvPr>
            <p:ph type="sldNum" sz="quarter" idx="5"/>
          </p:nvPr>
        </p:nvSpPr>
        <p:spPr/>
        <p:txBody>
          <a:bodyPr/>
          <a:lstStyle/>
          <a:p>
            <a:fld id="{37A3E4B8-F9DF-4F9A-BB59-93920507C31C}" type="slidenum">
              <a:rPr lang="en-IN" smtClean="0"/>
              <a:t>11</a:t>
            </a:fld>
            <a:endParaRPr lang="en-IN"/>
          </a:p>
        </p:txBody>
      </p:sp>
    </p:spTree>
    <p:extLst>
      <p:ext uri="{BB962C8B-B14F-4D97-AF65-F5344CB8AC3E}">
        <p14:creationId xmlns:p14="http://schemas.microsoft.com/office/powerpoint/2010/main" val="183421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Gen AI for Text </a:t>
            </a:r>
          </a:p>
          <a:p>
            <a:endParaRPr lang="en-US">
              <a:cs typeface="Calibri"/>
            </a:endParaRPr>
          </a:p>
          <a:p>
            <a:r>
              <a:rPr lang="en-US">
                <a:cs typeface="Calibri"/>
              </a:rPr>
              <a:t>Also make these 3 slides consistent Text/Image/Audio</a:t>
            </a:r>
          </a:p>
        </p:txBody>
      </p:sp>
      <p:sp>
        <p:nvSpPr>
          <p:cNvPr id="4" name="Slide Number Placeholder 3"/>
          <p:cNvSpPr>
            <a:spLocks noGrp="1"/>
          </p:cNvSpPr>
          <p:nvPr>
            <p:ph type="sldNum" sz="quarter" idx="5"/>
          </p:nvPr>
        </p:nvSpPr>
        <p:spPr/>
        <p:txBody>
          <a:bodyPr/>
          <a:lstStyle/>
          <a:p>
            <a:fld id="{37A3E4B8-F9DF-4F9A-BB59-93920507C31C}" type="slidenum">
              <a:rPr lang="en-IN" smtClean="0"/>
              <a:t>13</a:t>
            </a:fld>
            <a:endParaRPr lang="en-IN"/>
          </a:p>
        </p:txBody>
      </p:sp>
    </p:spTree>
    <p:extLst>
      <p:ext uri="{BB962C8B-B14F-4D97-AF65-F5344CB8AC3E}">
        <p14:creationId xmlns:p14="http://schemas.microsoft.com/office/powerpoint/2010/main" val="54256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4333-EDCB-768D-D694-4FA374C887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B8F6BA-A771-5199-B454-4137B42B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8C62A8-5E14-FA7C-D2D9-A91C5617AEE2}"/>
              </a:ext>
            </a:extLst>
          </p:cNvPr>
          <p:cNvSpPr>
            <a:spLocks noGrp="1"/>
          </p:cNvSpPr>
          <p:nvPr>
            <p:ph type="dt" sz="half" idx="10"/>
          </p:nvPr>
        </p:nvSpPr>
        <p:spPr/>
        <p:txBody>
          <a:bodyPr/>
          <a:lstStyle/>
          <a:p>
            <a:fld id="{617C7221-54BD-4A63-8AE7-749436A8A0E0}" type="datetime1">
              <a:rPr lang="en-US" smtClean="0"/>
              <a:t>3/2/24</a:t>
            </a:fld>
            <a:endParaRPr lang="en-US"/>
          </a:p>
        </p:txBody>
      </p:sp>
      <p:sp>
        <p:nvSpPr>
          <p:cNvPr id="5" name="Footer Placeholder 4">
            <a:extLst>
              <a:ext uri="{FF2B5EF4-FFF2-40B4-BE49-F238E27FC236}">
                <a16:creationId xmlns:a16="http://schemas.microsoft.com/office/drawing/2014/main" id="{EA5CADB1-111D-22D3-EDB1-E043DC323ABF}"/>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D733105E-4498-96A3-0C5F-A5E579283B92}"/>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60009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33A4-C03D-26A7-C451-392D04E6A2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9E290-0E60-50DC-3A6D-AFC921C4E8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DBB31-5065-A920-BCE3-A6379F318E85}"/>
              </a:ext>
            </a:extLst>
          </p:cNvPr>
          <p:cNvSpPr>
            <a:spLocks noGrp="1"/>
          </p:cNvSpPr>
          <p:nvPr>
            <p:ph type="dt" sz="half" idx="10"/>
          </p:nvPr>
        </p:nvSpPr>
        <p:spPr/>
        <p:txBody>
          <a:bodyPr/>
          <a:lstStyle/>
          <a:p>
            <a:fld id="{159EA562-091E-45D6-BEDF-3C68FB2023F1}" type="datetime1">
              <a:rPr lang="en-US" smtClean="0"/>
              <a:t>3/2/24</a:t>
            </a:fld>
            <a:endParaRPr lang="en-US"/>
          </a:p>
        </p:txBody>
      </p:sp>
      <p:sp>
        <p:nvSpPr>
          <p:cNvPr id="5" name="Footer Placeholder 4">
            <a:extLst>
              <a:ext uri="{FF2B5EF4-FFF2-40B4-BE49-F238E27FC236}">
                <a16:creationId xmlns:a16="http://schemas.microsoft.com/office/drawing/2014/main" id="{8650F398-CC52-3E67-DDF6-C862313CC4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4272AE45-AD9E-08FA-1F71-75DFC9E00C85}"/>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71835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D67-8C5B-5055-B5D2-6BAAE7E950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4D31080-7646-1B9C-C36F-D2F6BB874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A404C4-6EA5-D815-E9B2-7CDBB94E9D0D}"/>
              </a:ext>
            </a:extLst>
          </p:cNvPr>
          <p:cNvSpPr>
            <a:spLocks noGrp="1"/>
          </p:cNvSpPr>
          <p:nvPr>
            <p:ph type="dt" sz="half" idx="10"/>
          </p:nvPr>
        </p:nvSpPr>
        <p:spPr/>
        <p:txBody>
          <a:bodyPr/>
          <a:lstStyle/>
          <a:p>
            <a:fld id="{DDF14D94-52B8-43E9-A8F3-BD9E24437DA3}" type="datetime1">
              <a:rPr lang="en-US" smtClean="0"/>
              <a:t>3/2/24</a:t>
            </a:fld>
            <a:endParaRPr lang="en-US"/>
          </a:p>
        </p:txBody>
      </p:sp>
      <p:sp>
        <p:nvSpPr>
          <p:cNvPr id="5" name="Footer Placeholder 4">
            <a:extLst>
              <a:ext uri="{FF2B5EF4-FFF2-40B4-BE49-F238E27FC236}">
                <a16:creationId xmlns:a16="http://schemas.microsoft.com/office/drawing/2014/main" id="{97EFDD0D-44E3-A86F-6F17-A722DA9F5AB5}"/>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3E417A5-F8F0-AA31-71DF-34D6584981B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299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6418-E00D-D82B-5A6A-A2532DB41F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3E6B97-B778-7455-F70C-FD8D34E3F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37FB2-C318-A7C1-BABA-0AC6FA5B35AC}"/>
              </a:ext>
            </a:extLst>
          </p:cNvPr>
          <p:cNvSpPr>
            <a:spLocks noGrp="1"/>
          </p:cNvSpPr>
          <p:nvPr>
            <p:ph type="dt" sz="half" idx="10"/>
          </p:nvPr>
        </p:nvSpPr>
        <p:spPr/>
        <p:txBody>
          <a:bodyPr/>
          <a:lstStyle/>
          <a:p>
            <a:fld id="{15296570-B1EA-4487-BE32-F708B8E167B2}" type="datetime1">
              <a:rPr lang="en-US" smtClean="0"/>
              <a:t>3/2/24</a:t>
            </a:fld>
            <a:endParaRPr lang="en-US"/>
          </a:p>
        </p:txBody>
      </p:sp>
      <p:sp>
        <p:nvSpPr>
          <p:cNvPr id="5" name="Footer Placeholder 4">
            <a:extLst>
              <a:ext uri="{FF2B5EF4-FFF2-40B4-BE49-F238E27FC236}">
                <a16:creationId xmlns:a16="http://schemas.microsoft.com/office/drawing/2014/main" id="{914FC2A1-527D-0AA9-D04D-3D2766CE0E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1000CB2-5293-8DFA-B3B2-A0B592B4651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8063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FA87-C082-E0DD-3D37-67F1640E67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5F515E-EB4A-D143-3D90-D5CB68882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B15D29-75FB-CFE9-A973-A208274B95BA}"/>
              </a:ext>
            </a:extLst>
          </p:cNvPr>
          <p:cNvSpPr>
            <a:spLocks noGrp="1"/>
          </p:cNvSpPr>
          <p:nvPr>
            <p:ph type="dt" sz="half" idx="10"/>
          </p:nvPr>
        </p:nvSpPr>
        <p:spPr/>
        <p:txBody>
          <a:bodyPr/>
          <a:lstStyle/>
          <a:p>
            <a:fld id="{4F9442CB-DE38-41A3-9AEC-FC7F477AE398}" type="datetime1">
              <a:rPr lang="en-US" smtClean="0"/>
              <a:t>3/2/24</a:t>
            </a:fld>
            <a:endParaRPr lang="en-US"/>
          </a:p>
        </p:txBody>
      </p:sp>
      <p:sp>
        <p:nvSpPr>
          <p:cNvPr id="5" name="Footer Placeholder 4">
            <a:extLst>
              <a:ext uri="{FF2B5EF4-FFF2-40B4-BE49-F238E27FC236}">
                <a16:creationId xmlns:a16="http://schemas.microsoft.com/office/drawing/2014/main" id="{E9168659-4604-1E12-A046-E65E9BFA0D3E}"/>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6A55C1A-5CB6-A517-F4CC-78B642B353A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0854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BD7-8381-6AF7-2A34-97F116432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5D5CF0-745C-8F39-DDFC-095163A6D8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F0486A-0B81-6F67-77F7-3933C2505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9CEC8B-FF84-E5F1-CD4B-B7DEE25F0DBA}"/>
              </a:ext>
            </a:extLst>
          </p:cNvPr>
          <p:cNvSpPr>
            <a:spLocks noGrp="1"/>
          </p:cNvSpPr>
          <p:nvPr>
            <p:ph type="dt" sz="half" idx="10"/>
          </p:nvPr>
        </p:nvSpPr>
        <p:spPr/>
        <p:txBody>
          <a:bodyPr/>
          <a:lstStyle/>
          <a:p>
            <a:fld id="{4259B145-4D2C-4B0D-B0F3-3793104D85F9}" type="datetime1">
              <a:rPr lang="en-US" smtClean="0"/>
              <a:t>3/2/24</a:t>
            </a:fld>
            <a:endParaRPr lang="en-US"/>
          </a:p>
        </p:txBody>
      </p:sp>
      <p:sp>
        <p:nvSpPr>
          <p:cNvPr id="6" name="Footer Placeholder 5">
            <a:extLst>
              <a:ext uri="{FF2B5EF4-FFF2-40B4-BE49-F238E27FC236}">
                <a16:creationId xmlns:a16="http://schemas.microsoft.com/office/drawing/2014/main" id="{083D1157-B890-E7C2-8551-9CFA55DF17F2}"/>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6834098-4893-052D-13DF-57AA3726911C}"/>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50384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D4B-5B6D-B5E5-67B7-D97BFC6B16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083AD3-D8DD-C9C8-4A8D-6E90DEEDC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10F8FC-1E86-8328-5873-1F1FD4540F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71E56A-9B29-8C99-0F9B-DFA73577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551D20-42E2-AA82-6A29-ED75844F6F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806B38-A61F-CFF2-455E-2A0DB1CBD281}"/>
              </a:ext>
            </a:extLst>
          </p:cNvPr>
          <p:cNvSpPr>
            <a:spLocks noGrp="1"/>
          </p:cNvSpPr>
          <p:nvPr>
            <p:ph type="dt" sz="half" idx="10"/>
          </p:nvPr>
        </p:nvSpPr>
        <p:spPr/>
        <p:txBody>
          <a:bodyPr/>
          <a:lstStyle/>
          <a:p>
            <a:fld id="{041CBCE3-C8C5-4329-ADE4-5F8D67D78882}" type="datetime1">
              <a:rPr lang="en-US" smtClean="0"/>
              <a:t>3/2/24</a:t>
            </a:fld>
            <a:endParaRPr lang="en-US"/>
          </a:p>
        </p:txBody>
      </p:sp>
      <p:sp>
        <p:nvSpPr>
          <p:cNvPr id="8" name="Footer Placeholder 7">
            <a:extLst>
              <a:ext uri="{FF2B5EF4-FFF2-40B4-BE49-F238E27FC236}">
                <a16:creationId xmlns:a16="http://schemas.microsoft.com/office/drawing/2014/main" id="{0A1ADB39-BBED-F460-3284-9B01BBA78120}"/>
              </a:ext>
            </a:extLst>
          </p:cNvPr>
          <p:cNvSpPr>
            <a:spLocks noGrp="1"/>
          </p:cNvSpPr>
          <p:nvPr>
            <p:ph type="ftr" sz="quarter" idx="11"/>
          </p:nvPr>
        </p:nvSpPr>
        <p:spPr/>
        <p:txBody>
          <a:bodyPr/>
          <a:lstStyle/>
          <a:p>
            <a:r>
              <a:rPr lang="en-US"/>
              <a:t>Navigating the Future of Learning​</a:t>
            </a:r>
          </a:p>
        </p:txBody>
      </p:sp>
      <p:sp>
        <p:nvSpPr>
          <p:cNvPr id="9" name="Slide Number Placeholder 8">
            <a:extLst>
              <a:ext uri="{FF2B5EF4-FFF2-40B4-BE49-F238E27FC236}">
                <a16:creationId xmlns:a16="http://schemas.microsoft.com/office/drawing/2014/main" id="{BAE78CB4-F5B2-2F08-FCB4-B7EFC7D9B5DD}"/>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74209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DB33-3161-3CA7-5DA9-9AEFA7BE3D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459199-60FE-8A27-4D17-58FA57F038D5}"/>
              </a:ext>
            </a:extLst>
          </p:cNvPr>
          <p:cNvSpPr>
            <a:spLocks noGrp="1"/>
          </p:cNvSpPr>
          <p:nvPr>
            <p:ph type="dt" sz="half" idx="10"/>
          </p:nvPr>
        </p:nvSpPr>
        <p:spPr/>
        <p:txBody>
          <a:bodyPr/>
          <a:lstStyle/>
          <a:p>
            <a:fld id="{EA95BDD6-391D-4D68-9A24-8E7CE46A4DC4}" type="datetime1">
              <a:rPr lang="en-US" smtClean="0"/>
              <a:t>3/2/24</a:t>
            </a:fld>
            <a:endParaRPr lang="en-US"/>
          </a:p>
        </p:txBody>
      </p:sp>
      <p:sp>
        <p:nvSpPr>
          <p:cNvPr id="4" name="Footer Placeholder 3">
            <a:extLst>
              <a:ext uri="{FF2B5EF4-FFF2-40B4-BE49-F238E27FC236}">
                <a16:creationId xmlns:a16="http://schemas.microsoft.com/office/drawing/2014/main" id="{9B5772E0-839B-C3B1-7E64-0C8677352A57}"/>
              </a:ext>
            </a:extLst>
          </p:cNvPr>
          <p:cNvSpPr>
            <a:spLocks noGrp="1"/>
          </p:cNvSpPr>
          <p:nvPr>
            <p:ph type="ftr" sz="quarter" idx="11"/>
          </p:nvPr>
        </p:nvSpPr>
        <p:spPr/>
        <p:txBody>
          <a:bodyPr/>
          <a:lstStyle/>
          <a:p>
            <a:r>
              <a:rPr lang="en-US"/>
              <a:t>Navigating the Future of Learning​</a:t>
            </a:r>
          </a:p>
        </p:txBody>
      </p:sp>
      <p:sp>
        <p:nvSpPr>
          <p:cNvPr id="5" name="Slide Number Placeholder 4">
            <a:extLst>
              <a:ext uri="{FF2B5EF4-FFF2-40B4-BE49-F238E27FC236}">
                <a16:creationId xmlns:a16="http://schemas.microsoft.com/office/drawing/2014/main" id="{4F5A1759-598D-988C-8124-2E5044B1744E}"/>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46127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F3F0-F2B3-F675-7BAB-1AD2134ACD0F}"/>
              </a:ext>
            </a:extLst>
          </p:cNvPr>
          <p:cNvSpPr>
            <a:spLocks noGrp="1"/>
          </p:cNvSpPr>
          <p:nvPr>
            <p:ph type="dt" sz="half" idx="10"/>
          </p:nvPr>
        </p:nvSpPr>
        <p:spPr/>
        <p:txBody>
          <a:bodyPr/>
          <a:lstStyle/>
          <a:p>
            <a:fld id="{1B3E1E7A-3F60-43E8-97A9-E03FDFF3291A}" type="datetime1">
              <a:rPr lang="en-US" smtClean="0"/>
              <a:t>3/2/24</a:t>
            </a:fld>
            <a:endParaRPr lang="en-US"/>
          </a:p>
        </p:txBody>
      </p:sp>
      <p:sp>
        <p:nvSpPr>
          <p:cNvPr id="3" name="Footer Placeholder 2">
            <a:extLst>
              <a:ext uri="{FF2B5EF4-FFF2-40B4-BE49-F238E27FC236}">
                <a16:creationId xmlns:a16="http://schemas.microsoft.com/office/drawing/2014/main" id="{1A44FB0A-DFB7-0737-F37C-440DCA486D73}"/>
              </a:ext>
            </a:extLst>
          </p:cNvPr>
          <p:cNvSpPr>
            <a:spLocks noGrp="1"/>
          </p:cNvSpPr>
          <p:nvPr>
            <p:ph type="ftr" sz="quarter" idx="11"/>
          </p:nvPr>
        </p:nvSpPr>
        <p:spPr/>
        <p:txBody>
          <a:bodyPr/>
          <a:lstStyle/>
          <a:p>
            <a:r>
              <a:rPr lang="en-US"/>
              <a:t>Navigating the Future of Learning​</a:t>
            </a:r>
          </a:p>
        </p:txBody>
      </p:sp>
      <p:sp>
        <p:nvSpPr>
          <p:cNvPr id="4" name="Slide Number Placeholder 3">
            <a:extLst>
              <a:ext uri="{FF2B5EF4-FFF2-40B4-BE49-F238E27FC236}">
                <a16:creationId xmlns:a16="http://schemas.microsoft.com/office/drawing/2014/main" id="{9E497C01-947E-5E24-DB3F-90342EF0A210}"/>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10462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1832-2691-E74A-0F3A-2DE9A6E44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4BD6CD-D7DC-A4E9-FD78-EA239F4F5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C0C722-544A-95F1-1DAD-FAD83B66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5BCDEF-8A4D-1FA5-888F-D5A3A2CEE9D4}"/>
              </a:ext>
            </a:extLst>
          </p:cNvPr>
          <p:cNvSpPr>
            <a:spLocks noGrp="1"/>
          </p:cNvSpPr>
          <p:nvPr>
            <p:ph type="dt" sz="half" idx="10"/>
          </p:nvPr>
        </p:nvSpPr>
        <p:spPr/>
        <p:txBody>
          <a:bodyPr/>
          <a:lstStyle/>
          <a:p>
            <a:fld id="{041F2EE0-C06F-41F5-AFE0-7056E3A01EDC}" type="datetime1">
              <a:rPr lang="en-US" smtClean="0"/>
              <a:t>3/2/24</a:t>
            </a:fld>
            <a:endParaRPr lang="en-US"/>
          </a:p>
        </p:txBody>
      </p:sp>
      <p:sp>
        <p:nvSpPr>
          <p:cNvPr id="6" name="Footer Placeholder 5">
            <a:extLst>
              <a:ext uri="{FF2B5EF4-FFF2-40B4-BE49-F238E27FC236}">
                <a16:creationId xmlns:a16="http://schemas.microsoft.com/office/drawing/2014/main" id="{81C4BD8F-AAAC-F32F-ABC2-37A3D3BC6296}"/>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3DA79EF9-CB21-BEC5-2A25-591C945DD13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67127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CBD3-5050-C329-F415-371491884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B2BE8C-8AFF-7B97-17DD-E10D476C8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1A6C9-352E-F0FC-857A-200063A76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6AEC32-A02D-AF36-A64E-290A392B42FC}"/>
              </a:ext>
            </a:extLst>
          </p:cNvPr>
          <p:cNvSpPr>
            <a:spLocks noGrp="1"/>
          </p:cNvSpPr>
          <p:nvPr>
            <p:ph type="dt" sz="half" idx="10"/>
          </p:nvPr>
        </p:nvSpPr>
        <p:spPr/>
        <p:txBody>
          <a:bodyPr/>
          <a:lstStyle/>
          <a:p>
            <a:fld id="{93A105E1-88D0-4311-A599-0C8A6973053A}" type="datetime1">
              <a:rPr lang="en-US" smtClean="0"/>
              <a:t>3/2/24</a:t>
            </a:fld>
            <a:endParaRPr lang="en-US"/>
          </a:p>
        </p:txBody>
      </p:sp>
      <p:sp>
        <p:nvSpPr>
          <p:cNvPr id="6" name="Footer Placeholder 5">
            <a:extLst>
              <a:ext uri="{FF2B5EF4-FFF2-40B4-BE49-F238E27FC236}">
                <a16:creationId xmlns:a16="http://schemas.microsoft.com/office/drawing/2014/main" id="{26B0ECF5-F111-F43D-1DD0-2623EE225A1F}"/>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3ED8375-499D-DCA7-5D7B-91DD95B7F87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1605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89A0B-DE9F-F1C6-643E-DCA32D53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53DDAA-3094-DBCE-F38B-123FB91FD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0BF9E-5E8A-1649-84DC-281A5BAAC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C827E-01D8-46AF-B9E0-11E08B19BA59}" type="datetime1">
              <a:rPr lang="en-US" smtClean="0"/>
              <a:t>3/2/24</a:t>
            </a:fld>
            <a:endParaRPr lang="en-US"/>
          </a:p>
        </p:txBody>
      </p:sp>
      <p:sp>
        <p:nvSpPr>
          <p:cNvPr id="5" name="Footer Placeholder 4">
            <a:extLst>
              <a:ext uri="{FF2B5EF4-FFF2-40B4-BE49-F238E27FC236}">
                <a16:creationId xmlns:a16="http://schemas.microsoft.com/office/drawing/2014/main" id="{5BDEDD1E-16D6-9C67-B90A-3F23927ED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Navigating the Future of Learning​</a:t>
            </a:r>
          </a:p>
        </p:txBody>
      </p:sp>
      <p:sp>
        <p:nvSpPr>
          <p:cNvPr id="6" name="Slide Number Placeholder 5">
            <a:extLst>
              <a:ext uri="{FF2B5EF4-FFF2-40B4-BE49-F238E27FC236}">
                <a16:creationId xmlns:a16="http://schemas.microsoft.com/office/drawing/2014/main" id="{B5FC0268-EDD9-BFDA-9A07-5241871BF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362F8-88F8-1F49-86F0-D11B2D99FEE0}" type="slidenum">
              <a:rPr lang="en-US" smtClean="0"/>
              <a:t>‹#›</a:t>
            </a:fld>
            <a:endParaRPr lang="en-US"/>
          </a:p>
        </p:txBody>
      </p:sp>
    </p:spTree>
    <p:extLst>
      <p:ext uri="{BB962C8B-B14F-4D97-AF65-F5344CB8AC3E}">
        <p14:creationId xmlns:p14="http://schemas.microsoft.com/office/powerpoint/2010/main" val="205536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hxnTwyx8GS8"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https://www.youtube.com/embed/5WECsbqAQSk?feature=oembed" TargetMode="External"/><Relationship Id="rId6" Type="http://schemas.openxmlformats.org/officeDocument/2006/relationships/image" Target="../media/image37.png"/><Relationship Id="rId5" Type="http://schemas.openxmlformats.org/officeDocument/2006/relationships/hyperlink" Target="https://youtu.be/5WECsbqAQSk?si=Hy6d4hfz2Oq_1LzA" TargetMode="Externa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discord.gg/r4pNVqcpCr" TargetMode="External"/><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linkedin.com/company/edquestofficial/" TargetMode="External"/><Relationship Id="rId5" Type="http://schemas.openxmlformats.org/officeDocument/2006/relationships/hyperlink" Target="https://whatsapp.com/channel/0029VaOManvEKyZMoPCtPU24" TargetMode="Externa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linkedin.com/in/manoj-gupta-20541017/" TargetMode="External"/><Relationship Id="rId3" Type="http://schemas.openxmlformats.org/officeDocument/2006/relationships/image" Target="../media/image2.png"/><Relationship Id="rId7" Type="http://schemas.openxmlformats.org/officeDocument/2006/relationships/hyperlink" Target="https://www.linkedin.com/in/raman-chopra/"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linkedin.com/in/vinitnarula/" TargetMode="External"/><Relationship Id="rId11" Type="http://schemas.openxmlformats.org/officeDocument/2006/relationships/image" Target="../media/image12.png"/><Relationship Id="rId5" Type="http://schemas.openxmlformats.org/officeDocument/2006/relationships/hyperlink" Target="https://www.linkedin.com/in/dinesh-chopra/" TargetMode="External"/><Relationship Id="rId15" Type="http://schemas.openxmlformats.org/officeDocument/2006/relationships/image" Target="../media/image15.svg"/><Relationship Id="rId10" Type="http://schemas.openxmlformats.org/officeDocument/2006/relationships/image" Target="../media/image11.png"/><Relationship Id="rId4" Type="http://schemas.openxmlformats.org/officeDocument/2006/relationships/hyperlink" Target="https://www.linkedin.com/in/mokarbeenansari/" TargetMode="External"/><Relationship Id="rId9" Type="http://schemas.openxmlformats.org/officeDocument/2006/relationships/image" Target="../media/image10.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964-8046-4986-333A-413E3F587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A logo with lines and text&#10;&#10;Description automatically generated">
            <a:extLst>
              <a:ext uri="{FF2B5EF4-FFF2-40B4-BE49-F238E27FC236}">
                <a16:creationId xmlns:a16="http://schemas.microsoft.com/office/drawing/2014/main" id="{9352C078-243C-067B-2F8E-B5A5E27753C0}"/>
              </a:ext>
            </a:extLst>
          </p:cNvPr>
          <p:cNvPicPr>
            <a:picLocks noChangeAspect="1"/>
          </p:cNvPicPr>
          <p:nvPr/>
        </p:nvPicPr>
        <p:blipFill>
          <a:blip r:embed="rId2"/>
          <a:stretch>
            <a:fillRect/>
          </a:stretch>
        </p:blipFill>
        <p:spPr>
          <a:xfrm>
            <a:off x="3793599" y="1472832"/>
            <a:ext cx="4604800" cy="4604800"/>
          </a:xfrm>
          <a:prstGeom prst="rect">
            <a:avLst/>
          </a:prstGeom>
        </p:spPr>
      </p:pic>
      <p:sp>
        <p:nvSpPr>
          <p:cNvPr id="3"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p>
            <a:pPr algn="ctr"/>
            <a:r>
              <a:rPr lang="en-US" sz="3600" dirty="0">
                <a:solidFill>
                  <a:srgbClr val="F2DB5B"/>
                </a:solidFill>
              </a:rPr>
              <a:t>The Generative AI Revolution: A Month-Long AI Exploration</a:t>
            </a:r>
            <a:endParaRPr lang="en-IN" sz="3600" dirty="0">
              <a:solidFill>
                <a:srgbClr val="F2DB5B"/>
              </a:solidFill>
            </a:endParaRPr>
          </a:p>
        </p:txBody>
      </p:sp>
      <p:sp>
        <p:nvSpPr>
          <p:cNvPr id="4" name="TextBox 3">
            <a:extLst>
              <a:ext uri="{FF2B5EF4-FFF2-40B4-BE49-F238E27FC236}">
                <a16:creationId xmlns:a16="http://schemas.microsoft.com/office/drawing/2014/main" id="{C3BA25B9-E76F-48BF-33E7-28E630649DB8}"/>
              </a:ext>
            </a:extLst>
          </p:cNvPr>
          <p:cNvSpPr txBox="1"/>
          <p:nvPr/>
        </p:nvSpPr>
        <p:spPr>
          <a:xfrm>
            <a:off x="7240656" y="6397361"/>
            <a:ext cx="4953000" cy="461665"/>
          </a:xfrm>
          <a:prstGeom prst="rect">
            <a:avLst/>
          </a:prstGeom>
          <a:noFill/>
        </p:spPr>
        <p:txBody>
          <a:bodyPr wrap="square" lIns="91440" tIns="45720" rIns="91440" bIns="45720" rtlCol="0" anchor="t">
            <a:spAutoFit/>
          </a:bodyPr>
          <a:lstStyle/>
          <a:p>
            <a:pPr algn="r"/>
            <a:r>
              <a:rPr lang="en-US" sz="2400" dirty="0">
                <a:solidFill>
                  <a:srgbClr val="F2DB5B"/>
                </a:solidFill>
              </a:rPr>
              <a:t>Week 1 Day 1: 2nd Mar 2024</a:t>
            </a:r>
            <a:endParaRPr lang="en-US" sz="2400" dirty="0">
              <a:cs typeface="Calibri"/>
            </a:endParaRPr>
          </a:p>
        </p:txBody>
      </p:sp>
    </p:spTree>
    <p:extLst>
      <p:ext uri="{BB962C8B-B14F-4D97-AF65-F5344CB8AC3E}">
        <p14:creationId xmlns:p14="http://schemas.microsoft.com/office/powerpoint/2010/main" val="429392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7DD7-E76B-AC95-5274-6D125EAE2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4EF01B-89C6-294E-35F1-6846D0853F2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6">
            <a:extLst>
              <a:ext uri="{FF2B5EF4-FFF2-40B4-BE49-F238E27FC236}">
                <a16:creationId xmlns:a16="http://schemas.microsoft.com/office/drawing/2014/main" id="{004FC1BD-D5DB-8EE4-D66C-FA4A4D6C444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C38293-D3F2-9C45-900F-E8074AAC8C5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DBCEFAC-F070-90EA-7054-93AF0BF3454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E75110-48C1-0A9A-CDE0-1032B4170799}"/>
              </a:ext>
            </a:extLst>
          </p:cNvPr>
          <p:cNvSpPr>
            <a:spLocks noGrp="1"/>
          </p:cNvSpPr>
          <p:nvPr>
            <p:ph type="ftr" sz="quarter" idx="11"/>
          </p:nvPr>
        </p:nvSpPr>
        <p:spPr/>
        <p:txBody>
          <a:bodyPr/>
          <a:lstStyle/>
          <a:p>
            <a:r>
              <a:rPr lang="en-US"/>
              <a:t>Navigating the Future of Learning​</a:t>
            </a:r>
          </a:p>
        </p:txBody>
      </p:sp>
      <p:sp>
        <p:nvSpPr>
          <p:cNvPr id="35" name="Title 1">
            <a:extLst>
              <a:ext uri="{FF2B5EF4-FFF2-40B4-BE49-F238E27FC236}">
                <a16:creationId xmlns:a16="http://schemas.microsoft.com/office/drawing/2014/main" id="{935A42E1-8722-4E3C-C87B-7F4BD9E625C1}"/>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What is Generative AI ?</a:t>
            </a:r>
            <a:endParaRPr lang="en-US" sz="3600" dirty="0">
              <a:cs typeface="Calibri Light"/>
            </a:endParaRPr>
          </a:p>
        </p:txBody>
      </p:sp>
      <p:sp>
        <p:nvSpPr>
          <p:cNvPr id="5" name="TextBox 4">
            <a:extLst>
              <a:ext uri="{FF2B5EF4-FFF2-40B4-BE49-F238E27FC236}">
                <a16:creationId xmlns:a16="http://schemas.microsoft.com/office/drawing/2014/main" id="{FDD78229-51AA-35E4-0218-EDE3DBDC1EA9}"/>
              </a:ext>
            </a:extLst>
          </p:cNvPr>
          <p:cNvSpPr txBox="1"/>
          <p:nvPr/>
        </p:nvSpPr>
        <p:spPr>
          <a:xfrm>
            <a:off x="1593436" y="1817991"/>
            <a:ext cx="8935459"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Generative models learn the distribution of a dataset and can generate new data points. It specialises in creating new, previously unseen content by learning from existing data.</a:t>
            </a:r>
            <a:endParaRPr lang="en-US" dirty="0">
              <a:solidFill>
                <a:srgbClr val="0070C0"/>
              </a:solidFill>
            </a:endParaRPr>
          </a:p>
        </p:txBody>
      </p:sp>
      <p:sp>
        <p:nvSpPr>
          <p:cNvPr id="2" name="TextBox 1">
            <a:extLst>
              <a:ext uri="{FF2B5EF4-FFF2-40B4-BE49-F238E27FC236}">
                <a16:creationId xmlns:a16="http://schemas.microsoft.com/office/drawing/2014/main" id="{1C2774AD-DE88-AED3-3FC8-DD573B609DF6}"/>
              </a:ext>
            </a:extLst>
          </p:cNvPr>
          <p:cNvSpPr txBox="1"/>
          <p:nvPr/>
        </p:nvSpPr>
        <p:spPr>
          <a:xfrm>
            <a:off x="1864303" y="2956659"/>
            <a:ext cx="8393723" cy="2500685"/>
          </a:xfrm>
          <a:prstGeom prst="rect">
            <a:avLst/>
          </a:prstGeom>
          <a:noFill/>
        </p:spPr>
        <p:txBody>
          <a:bodyPr wrap="square" rtlCol="0">
            <a:spAutoFit/>
          </a:bodyPr>
          <a:lstStyle/>
          <a:p>
            <a:pPr rtl="0" fontAlgn="base">
              <a:spcBef>
                <a:spcPts val="1500"/>
              </a:spcBef>
              <a:spcAft>
                <a:spcPts val="0"/>
              </a:spcAft>
            </a:pPr>
            <a:r>
              <a:rPr lang="en-IN" sz="1800" b="1" i="0" u="none" strike="noStrike" dirty="0">
                <a:effectLst/>
                <a:latin typeface="Roboto" panose="02000000000000000000" pitchFamily="2" charset="0"/>
              </a:rPr>
              <a:t>Deepfakes</a:t>
            </a:r>
            <a:r>
              <a:rPr lang="en-IN" sz="1800" b="0" i="0" u="none" strike="noStrike" dirty="0">
                <a:effectLst/>
                <a:latin typeface="Roboto" panose="02000000000000000000" pitchFamily="2" charset="0"/>
              </a:rPr>
              <a:t>: Generative AI can create highly realistic video and audio recordings that appear to be genuine.</a:t>
            </a:r>
            <a:br>
              <a:rPr lang="en-IN" sz="1800" b="0" i="0" u="none" strike="noStrike" dirty="0">
                <a:effectLst/>
                <a:latin typeface="Roboto" panose="02000000000000000000" pitchFamily="2" charset="0"/>
              </a:rPr>
            </a:br>
            <a:endParaRPr lang="en-IN" sz="1800" b="0" i="0" u="none" strike="noStrike" dirty="0">
              <a:effectLst/>
              <a:latin typeface="Roboto" panose="02000000000000000000" pitchFamily="2" charset="0"/>
            </a:endParaRPr>
          </a:p>
          <a:p>
            <a:pPr rtl="0" fontAlgn="base">
              <a:spcBef>
                <a:spcPts val="0"/>
              </a:spcBef>
              <a:spcAft>
                <a:spcPts val="1500"/>
              </a:spcAft>
            </a:pPr>
            <a:r>
              <a:rPr lang="en-IN" sz="1800" b="1" i="0" u="none" strike="noStrike" dirty="0">
                <a:effectLst/>
                <a:latin typeface="Roboto" panose="02000000000000000000" pitchFamily="2" charset="0"/>
              </a:rPr>
              <a:t>Art Creation:</a:t>
            </a:r>
            <a:r>
              <a:rPr lang="en-IN" sz="1800" b="0" i="0" u="none" strike="noStrike" dirty="0">
                <a:effectLst/>
                <a:latin typeface="Roboto" panose="02000000000000000000" pitchFamily="2" charset="0"/>
              </a:rPr>
              <a:t> AI models can generate new artworks or music compositions by learning from vast collections of existing works.</a:t>
            </a:r>
          </a:p>
          <a:p>
            <a:r>
              <a:rPr lang="en-IN" sz="1800" b="1" i="0" u="none" strike="noStrike" dirty="0">
                <a:effectLst/>
                <a:latin typeface="Roboto" panose="02000000000000000000" pitchFamily="2" charset="0"/>
              </a:rPr>
              <a:t>Text Generation</a:t>
            </a:r>
            <a:r>
              <a:rPr lang="en-IN" sz="1800" b="0" i="0" u="none" strike="noStrike" dirty="0">
                <a:effectLst/>
                <a:latin typeface="Roboto" panose="02000000000000000000" pitchFamily="2" charset="0"/>
              </a:rPr>
              <a:t>: Tools like </a:t>
            </a:r>
            <a:r>
              <a:rPr lang="en-IN" sz="1800" b="0" i="0" u="none" strike="noStrike" dirty="0" err="1">
                <a:effectLst/>
                <a:latin typeface="Roboto" panose="02000000000000000000" pitchFamily="2" charset="0"/>
              </a:rPr>
              <a:t>OpenAI's</a:t>
            </a:r>
            <a:r>
              <a:rPr lang="en-IN" sz="1800" b="0" i="0" u="none" strike="noStrike" dirty="0">
                <a:effectLst/>
                <a:latin typeface="Roboto" panose="02000000000000000000" pitchFamily="2" charset="0"/>
              </a:rPr>
              <a:t> GPT series can generate coherent and contextually relevant text based on a given prompt, mimicking human-like writing styles.</a:t>
            </a:r>
            <a:endParaRPr lang="en-US" dirty="0"/>
          </a:p>
        </p:txBody>
      </p:sp>
    </p:spTree>
    <p:extLst>
      <p:ext uri="{BB962C8B-B14F-4D97-AF65-F5344CB8AC3E}">
        <p14:creationId xmlns:p14="http://schemas.microsoft.com/office/powerpoint/2010/main" val="116067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1AA0-AB3A-8F18-8F82-BE7003080C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50CFD35-820C-6050-6C2E-8B70A96A7E0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9081BE-E35C-DBA8-9B31-E377294A181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9EFD21-6902-820B-BDD6-82FA52B52EC7}"/>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C72F1FE-F0E6-57F9-9426-443647A3283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F19D064-EC30-E2B1-9579-F4A93104E7AE}"/>
              </a:ext>
            </a:extLst>
          </p:cNvPr>
          <p:cNvSpPr>
            <a:spLocks noGrp="1"/>
          </p:cNvSpPr>
          <p:nvPr>
            <p:ph type="ftr" sz="quarter" idx="11"/>
          </p:nvPr>
        </p:nvSpPr>
        <p:spPr/>
        <p:txBody>
          <a:bodyPr/>
          <a:lstStyle/>
          <a:p>
            <a:r>
              <a:rPr lang="en-US" dirty="0"/>
              <a:t>Navigating the Future of Learning​</a:t>
            </a:r>
          </a:p>
        </p:txBody>
      </p:sp>
      <p:grpSp>
        <p:nvGrpSpPr>
          <p:cNvPr id="35" name="Group 34">
            <a:extLst>
              <a:ext uri="{FF2B5EF4-FFF2-40B4-BE49-F238E27FC236}">
                <a16:creationId xmlns:a16="http://schemas.microsoft.com/office/drawing/2014/main" id="{165DDB9A-A25E-19FD-03CE-5B3EA2540B08}"/>
              </a:ext>
            </a:extLst>
          </p:cNvPr>
          <p:cNvGrpSpPr/>
          <p:nvPr/>
        </p:nvGrpSpPr>
        <p:grpSpPr>
          <a:xfrm>
            <a:off x="1898373" y="1965141"/>
            <a:ext cx="9501809" cy="3192793"/>
            <a:chOff x="1461052" y="2631063"/>
            <a:chExt cx="9501809" cy="3192793"/>
          </a:xfrm>
        </p:grpSpPr>
        <p:cxnSp>
          <p:nvCxnSpPr>
            <p:cNvPr id="4" name="Straight Arrow Connector 3">
              <a:extLst>
                <a:ext uri="{FF2B5EF4-FFF2-40B4-BE49-F238E27FC236}">
                  <a16:creationId xmlns:a16="http://schemas.microsoft.com/office/drawing/2014/main" id="{B1D0E3A1-FEBA-9C6A-6D4D-76C447594EF4}"/>
                </a:ext>
              </a:extLst>
            </p:cNvPr>
            <p:cNvCxnSpPr>
              <a:cxnSpLocks/>
            </p:cNvCxnSpPr>
            <p:nvPr/>
          </p:nvCxnSpPr>
          <p:spPr>
            <a:xfrm>
              <a:off x="1461052" y="4055165"/>
              <a:ext cx="95018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A2718B2-02BB-3EA3-0510-1746D729DC62}"/>
                </a:ext>
              </a:extLst>
            </p:cNvPr>
            <p:cNvSpPr/>
            <p:nvPr/>
          </p:nvSpPr>
          <p:spPr>
            <a:xfrm>
              <a:off x="1967948"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C5C46BE-6203-E6F5-C7E4-84910BBE3AA4}"/>
                </a:ext>
              </a:extLst>
            </p:cNvPr>
            <p:cNvSpPr/>
            <p:nvPr/>
          </p:nvSpPr>
          <p:spPr>
            <a:xfrm>
              <a:off x="3196885"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1C642DD0-CC2B-8BB3-B66E-61EC85231AA7}"/>
                </a:ext>
              </a:extLst>
            </p:cNvPr>
            <p:cNvSpPr/>
            <p:nvPr/>
          </p:nvSpPr>
          <p:spPr>
            <a:xfrm>
              <a:off x="4425822"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DF0E1EA-8779-16EC-758F-EB90ADCA92AC}"/>
                </a:ext>
              </a:extLst>
            </p:cNvPr>
            <p:cNvSpPr/>
            <p:nvPr/>
          </p:nvSpPr>
          <p:spPr>
            <a:xfrm>
              <a:off x="5654759"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252A715-B993-E9F6-381A-2EC84674FD2F}"/>
                </a:ext>
              </a:extLst>
            </p:cNvPr>
            <p:cNvSpPr/>
            <p:nvPr/>
          </p:nvSpPr>
          <p:spPr>
            <a:xfrm>
              <a:off x="6883696"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F9BF1D3-DDE4-EBFE-365C-A9003D0A405D}"/>
                </a:ext>
              </a:extLst>
            </p:cNvPr>
            <p:cNvSpPr/>
            <p:nvPr/>
          </p:nvSpPr>
          <p:spPr>
            <a:xfrm>
              <a:off x="8112633"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BC6F92A-155E-7148-46D0-A52F5D7B8B3A}"/>
                </a:ext>
              </a:extLst>
            </p:cNvPr>
            <p:cNvSpPr/>
            <p:nvPr/>
          </p:nvSpPr>
          <p:spPr>
            <a:xfrm>
              <a:off x="9341570"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75F3882-98C9-F3E4-F894-DD034D11B253}"/>
                </a:ext>
              </a:extLst>
            </p:cNvPr>
            <p:cNvSpPr txBox="1"/>
            <p:nvPr/>
          </p:nvSpPr>
          <p:spPr>
            <a:xfrm>
              <a:off x="1473294" y="4412973"/>
              <a:ext cx="1550504" cy="369332"/>
            </a:xfrm>
            <a:prstGeom prst="rect">
              <a:avLst/>
            </a:prstGeom>
            <a:noFill/>
          </p:spPr>
          <p:txBody>
            <a:bodyPr wrap="square" rtlCol="0">
              <a:spAutoFit/>
            </a:bodyPr>
            <a:lstStyle/>
            <a:p>
              <a:r>
                <a:rPr lang="en-IN" b="1" dirty="0"/>
                <a:t>Transformer</a:t>
              </a:r>
            </a:p>
          </p:txBody>
        </p:sp>
        <p:sp>
          <p:nvSpPr>
            <p:cNvPr id="17" name="TextBox 16">
              <a:extLst>
                <a:ext uri="{FF2B5EF4-FFF2-40B4-BE49-F238E27FC236}">
                  <a16:creationId xmlns:a16="http://schemas.microsoft.com/office/drawing/2014/main" id="{7DAD1808-81F1-4923-F3B6-3588EF39B5AE}"/>
                </a:ext>
              </a:extLst>
            </p:cNvPr>
            <p:cNvSpPr txBox="1"/>
            <p:nvPr/>
          </p:nvSpPr>
          <p:spPr>
            <a:xfrm>
              <a:off x="2916706" y="3185061"/>
              <a:ext cx="947984" cy="646331"/>
            </a:xfrm>
            <a:prstGeom prst="rect">
              <a:avLst/>
            </a:prstGeom>
            <a:noFill/>
          </p:spPr>
          <p:txBody>
            <a:bodyPr wrap="square" rtlCol="0">
              <a:spAutoFit/>
            </a:bodyPr>
            <a:lstStyle/>
            <a:p>
              <a:pPr algn="ctr"/>
              <a:r>
                <a:rPr lang="en-IN" b="1" dirty="0"/>
                <a:t>GPT–1</a:t>
              </a:r>
              <a:br>
                <a:rPr lang="en-IN" b="1" dirty="0"/>
              </a:br>
              <a:r>
                <a:rPr lang="en-IN" b="1" dirty="0"/>
                <a:t>BERT</a:t>
              </a:r>
            </a:p>
          </p:txBody>
        </p:sp>
        <p:sp>
          <p:nvSpPr>
            <p:cNvPr id="18" name="TextBox 17">
              <a:extLst>
                <a:ext uri="{FF2B5EF4-FFF2-40B4-BE49-F238E27FC236}">
                  <a16:creationId xmlns:a16="http://schemas.microsoft.com/office/drawing/2014/main" id="{81360329-4880-6BB6-994F-B518FBFA9B3B}"/>
                </a:ext>
              </a:extLst>
            </p:cNvPr>
            <p:cNvSpPr txBox="1"/>
            <p:nvPr/>
          </p:nvSpPr>
          <p:spPr>
            <a:xfrm>
              <a:off x="3834444" y="4358945"/>
              <a:ext cx="1550504" cy="646331"/>
            </a:xfrm>
            <a:prstGeom prst="rect">
              <a:avLst/>
            </a:prstGeom>
            <a:noFill/>
          </p:spPr>
          <p:txBody>
            <a:bodyPr wrap="square" rtlCol="0">
              <a:spAutoFit/>
            </a:bodyPr>
            <a:lstStyle/>
            <a:p>
              <a:pPr algn="ctr"/>
              <a:r>
                <a:rPr lang="en-IN" b="1" dirty="0"/>
                <a:t>GPT-2</a:t>
              </a:r>
              <a:br>
                <a:rPr lang="en-IN" b="1" dirty="0"/>
              </a:br>
              <a:r>
                <a:rPr lang="en-IN" b="1" dirty="0"/>
                <a:t>Megatron-LM</a:t>
              </a:r>
            </a:p>
          </p:txBody>
        </p:sp>
        <p:sp>
          <p:nvSpPr>
            <p:cNvPr id="19" name="TextBox 18">
              <a:extLst>
                <a:ext uri="{FF2B5EF4-FFF2-40B4-BE49-F238E27FC236}">
                  <a16:creationId xmlns:a16="http://schemas.microsoft.com/office/drawing/2014/main" id="{F01529AB-6D08-5436-EE7A-67F3712751E1}"/>
                </a:ext>
              </a:extLst>
            </p:cNvPr>
            <p:cNvSpPr txBox="1"/>
            <p:nvPr/>
          </p:nvSpPr>
          <p:spPr>
            <a:xfrm>
              <a:off x="5517066" y="3421655"/>
              <a:ext cx="1550504" cy="369332"/>
            </a:xfrm>
            <a:prstGeom prst="rect">
              <a:avLst/>
            </a:prstGeom>
            <a:noFill/>
          </p:spPr>
          <p:txBody>
            <a:bodyPr wrap="square" rtlCol="0">
              <a:spAutoFit/>
            </a:bodyPr>
            <a:lstStyle/>
            <a:p>
              <a:r>
                <a:rPr lang="en-IN" b="1" dirty="0"/>
                <a:t>GPT-3</a:t>
              </a:r>
            </a:p>
          </p:txBody>
        </p:sp>
        <p:sp>
          <p:nvSpPr>
            <p:cNvPr id="29" name="TextBox 28">
              <a:extLst>
                <a:ext uri="{FF2B5EF4-FFF2-40B4-BE49-F238E27FC236}">
                  <a16:creationId xmlns:a16="http://schemas.microsoft.com/office/drawing/2014/main" id="{ED86626A-F9E5-B712-4B38-0EA1795442AB}"/>
                </a:ext>
              </a:extLst>
            </p:cNvPr>
            <p:cNvSpPr txBox="1"/>
            <p:nvPr/>
          </p:nvSpPr>
          <p:spPr>
            <a:xfrm>
              <a:off x="6440759" y="4346528"/>
              <a:ext cx="1421093" cy="1200329"/>
            </a:xfrm>
            <a:prstGeom prst="rect">
              <a:avLst/>
            </a:prstGeom>
            <a:noFill/>
          </p:spPr>
          <p:txBody>
            <a:bodyPr wrap="square" rtlCol="0">
              <a:spAutoFit/>
            </a:bodyPr>
            <a:lstStyle/>
            <a:p>
              <a:pPr algn="ctr"/>
              <a:r>
                <a:rPr lang="en-IN" b="1" dirty="0"/>
                <a:t>InstructGPT</a:t>
              </a:r>
              <a:br>
                <a:rPr lang="en-IN" b="1" dirty="0"/>
              </a:br>
              <a:r>
                <a:rPr lang="en-IN" b="1" dirty="0"/>
                <a:t>Cohere</a:t>
              </a:r>
              <a:br>
                <a:rPr lang="en-IN" b="1" dirty="0"/>
              </a:br>
              <a:r>
                <a:rPr lang="en-IN" b="1" dirty="0"/>
                <a:t>AI21</a:t>
              </a:r>
              <a:br>
                <a:rPr lang="en-IN" b="1" dirty="0"/>
              </a:br>
              <a:r>
                <a:rPr lang="en-IN" b="1" dirty="0"/>
                <a:t>GPT-J</a:t>
              </a:r>
            </a:p>
          </p:txBody>
        </p:sp>
        <p:sp>
          <p:nvSpPr>
            <p:cNvPr id="30" name="TextBox 29">
              <a:extLst>
                <a:ext uri="{FF2B5EF4-FFF2-40B4-BE49-F238E27FC236}">
                  <a16:creationId xmlns:a16="http://schemas.microsoft.com/office/drawing/2014/main" id="{78C570CF-37BD-2EAB-8FD6-CEAFD3FB5FDC}"/>
                </a:ext>
              </a:extLst>
            </p:cNvPr>
            <p:cNvSpPr txBox="1"/>
            <p:nvPr/>
          </p:nvSpPr>
          <p:spPr>
            <a:xfrm>
              <a:off x="7850231" y="2631063"/>
              <a:ext cx="1126638" cy="1200329"/>
            </a:xfrm>
            <a:prstGeom prst="rect">
              <a:avLst/>
            </a:prstGeom>
            <a:noFill/>
          </p:spPr>
          <p:txBody>
            <a:bodyPr wrap="square" rtlCol="0">
              <a:spAutoFit/>
            </a:bodyPr>
            <a:lstStyle/>
            <a:p>
              <a:r>
                <a:rPr lang="en-IN" b="1" dirty="0"/>
                <a:t>PaLM</a:t>
              </a:r>
              <a:br>
                <a:rPr lang="en-IN" b="1" dirty="0"/>
              </a:br>
              <a:r>
                <a:rPr lang="en-IN" b="1" dirty="0"/>
                <a:t>BLOOM</a:t>
              </a:r>
              <a:br>
                <a:rPr lang="en-IN" b="1" dirty="0"/>
              </a:br>
              <a:r>
                <a:rPr lang="en-IN" b="1" dirty="0"/>
                <a:t>OPT</a:t>
              </a:r>
              <a:br>
                <a:rPr lang="en-IN" b="1" dirty="0"/>
              </a:br>
              <a:r>
                <a:rPr lang="en-IN" b="1" dirty="0"/>
                <a:t>ChatGPT</a:t>
              </a:r>
            </a:p>
          </p:txBody>
        </p:sp>
        <p:sp>
          <p:nvSpPr>
            <p:cNvPr id="31" name="TextBox 30">
              <a:extLst>
                <a:ext uri="{FF2B5EF4-FFF2-40B4-BE49-F238E27FC236}">
                  <a16:creationId xmlns:a16="http://schemas.microsoft.com/office/drawing/2014/main" id="{1952D288-7626-7DAC-D0C7-98DF7942BE65}"/>
                </a:ext>
              </a:extLst>
            </p:cNvPr>
            <p:cNvSpPr txBox="1"/>
            <p:nvPr/>
          </p:nvSpPr>
          <p:spPr>
            <a:xfrm>
              <a:off x="9154746" y="4346528"/>
              <a:ext cx="1550504" cy="1477328"/>
            </a:xfrm>
            <a:prstGeom prst="rect">
              <a:avLst/>
            </a:prstGeom>
            <a:noFill/>
          </p:spPr>
          <p:txBody>
            <a:bodyPr wrap="square" rtlCol="0">
              <a:spAutoFit/>
            </a:bodyPr>
            <a:lstStyle/>
            <a:p>
              <a:r>
                <a:rPr lang="en-IN" b="1" dirty="0"/>
                <a:t>LLaMa ++</a:t>
              </a:r>
              <a:br>
                <a:rPr lang="en-IN" b="1" dirty="0"/>
              </a:br>
              <a:r>
                <a:rPr lang="en-IN" b="1" dirty="0"/>
                <a:t>GPT-4</a:t>
              </a:r>
              <a:br>
                <a:rPr lang="en-IN" b="1" dirty="0"/>
              </a:br>
              <a:r>
                <a:rPr lang="en-IN" b="1" dirty="0"/>
                <a:t>Antropic</a:t>
              </a:r>
              <a:br>
                <a:rPr lang="en-IN" b="1" dirty="0"/>
              </a:br>
              <a:r>
                <a:rPr lang="en-IN" b="1" dirty="0"/>
                <a:t>Titan</a:t>
              </a:r>
              <a:br>
                <a:rPr lang="en-IN" b="1" dirty="0"/>
              </a:br>
              <a:r>
                <a:rPr lang="en-IN" b="1" dirty="0"/>
                <a:t>Stable Code</a:t>
              </a:r>
            </a:p>
          </p:txBody>
        </p:sp>
      </p:grpSp>
      <p:sp>
        <p:nvSpPr>
          <p:cNvPr id="36" name="TextBox 35">
            <a:extLst>
              <a:ext uri="{FF2B5EF4-FFF2-40B4-BE49-F238E27FC236}">
                <a16:creationId xmlns:a16="http://schemas.microsoft.com/office/drawing/2014/main" id="{698B69B0-6763-7DB0-761F-5DC0B4C4351D}"/>
              </a:ext>
            </a:extLst>
          </p:cNvPr>
          <p:cNvSpPr txBox="1"/>
          <p:nvPr/>
        </p:nvSpPr>
        <p:spPr>
          <a:xfrm>
            <a:off x="2083702" y="5649364"/>
            <a:ext cx="9118940" cy="369332"/>
          </a:xfrm>
          <a:prstGeom prst="rect">
            <a:avLst/>
          </a:prstGeom>
          <a:solidFill>
            <a:srgbClr val="F2DB5B"/>
          </a:solidFill>
        </p:spPr>
        <p:txBody>
          <a:bodyPr wrap="square" rtlCol="0">
            <a:spAutoFit/>
          </a:bodyPr>
          <a:lstStyle/>
          <a:p>
            <a:r>
              <a:rPr lang="en-IN" b="1" dirty="0"/>
              <a:t>2017	       2018              2019	   2020	             2021	  2022	        2023	</a:t>
            </a:r>
          </a:p>
        </p:txBody>
      </p:sp>
      <p:sp>
        <p:nvSpPr>
          <p:cNvPr id="2" name="TextBox 1">
            <a:extLst>
              <a:ext uri="{FF2B5EF4-FFF2-40B4-BE49-F238E27FC236}">
                <a16:creationId xmlns:a16="http://schemas.microsoft.com/office/drawing/2014/main" id="{CAE6BA4E-784C-45CF-778A-791982729735}"/>
              </a:ext>
            </a:extLst>
          </p:cNvPr>
          <p:cNvSpPr txBox="1"/>
          <p:nvPr/>
        </p:nvSpPr>
        <p:spPr>
          <a:xfrm>
            <a:off x="1873060" y="646932"/>
            <a:ext cx="4690964" cy="646331"/>
          </a:xfrm>
          <a:prstGeom prst="rect">
            <a:avLst/>
          </a:prstGeom>
          <a:noFill/>
        </p:spPr>
        <p:txBody>
          <a:bodyPr wrap="none" rtlCol="0">
            <a:spAutoFit/>
          </a:bodyPr>
          <a:lstStyle/>
          <a:p>
            <a:r>
              <a:rPr lang="en-US" sz="3600" dirty="0"/>
              <a:t>Generative AI Evolution</a:t>
            </a:r>
          </a:p>
        </p:txBody>
      </p:sp>
    </p:spTree>
    <p:extLst>
      <p:ext uri="{BB962C8B-B14F-4D97-AF65-F5344CB8AC3E}">
        <p14:creationId xmlns:p14="http://schemas.microsoft.com/office/powerpoint/2010/main" val="375352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FAC3-1B90-9622-BF00-02B1EB396A8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EB79C80-4BB5-3493-7F5B-4B54F812187D}"/>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912E72-CD3A-E09F-263A-991227899610}"/>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DFD46A-FCBB-5405-7D0A-0CC126E0E81E}"/>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9E243688-3AA3-A036-C1E9-F206EC868ED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4E6BB6-AD41-DCF9-BD3F-29A51D445050}"/>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981ABEF8-84AF-6BE1-8AA2-E3CEAD9F7B2C}"/>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Applications</a:t>
            </a:r>
          </a:p>
        </p:txBody>
      </p:sp>
      <p:pic>
        <p:nvPicPr>
          <p:cNvPr id="3" name="Picture 2" descr="Download Clear OpenAI ChatGPT Logo - Different ChatGPT Dimensions With  Variations - Chat GPT AI Hub">
            <a:extLst>
              <a:ext uri="{FF2B5EF4-FFF2-40B4-BE49-F238E27FC236}">
                <a16:creationId xmlns:a16="http://schemas.microsoft.com/office/drawing/2014/main" id="{22B0C68C-066E-D214-45D3-B1FB76242F6F}"/>
              </a:ext>
            </a:extLst>
          </p:cNvPr>
          <p:cNvPicPr>
            <a:picLocks noChangeAspect="1"/>
          </p:cNvPicPr>
          <p:nvPr/>
        </p:nvPicPr>
        <p:blipFill>
          <a:blip r:embed="rId3"/>
          <a:stretch>
            <a:fillRect/>
          </a:stretch>
        </p:blipFill>
        <p:spPr>
          <a:xfrm>
            <a:off x="1593436" y="2112145"/>
            <a:ext cx="3664851" cy="1068547"/>
          </a:xfrm>
          <a:prstGeom prst="rect">
            <a:avLst/>
          </a:prstGeom>
        </p:spPr>
      </p:pic>
      <p:pic>
        <p:nvPicPr>
          <p:cNvPr id="5" name="Picture 4" descr="File:Bing logo (2016).svg - Wikimedia Commons">
            <a:extLst>
              <a:ext uri="{FF2B5EF4-FFF2-40B4-BE49-F238E27FC236}">
                <a16:creationId xmlns:a16="http://schemas.microsoft.com/office/drawing/2014/main" id="{3CD2AAE0-FA19-43FC-D5A2-0F9B96CB5582}"/>
              </a:ext>
            </a:extLst>
          </p:cNvPr>
          <p:cNvPicPr>
            <a:picLocks noChangeAspect="1"/>
          </p:cNvPicPr>
          <p:nvPr/>
        </p:nvPicPr>
        <p:blipFill>
          <a:blip r:embed="rId4"/>
          <a:stretch>
            <a:fillRect/>
          </a:stretch>
        </p:blipFill>
        <p:spPr>
          <a:xfrm>
            <a:off x="9312426" y="2180571"/>
            <a:ext cx="2299516" cy="931696"/>
          </a:xfrm>
          <a:prstGeom prst="rect">
            <a:avLst/>
          </a:prstGeom>
        </p:spPr>
      </p:pic>
      <p:pic>
        <p:nvPicPr>
          <p:cNvPr id="9" name="Picture 8" descr="Google Translate Logo, symbol, meaning, history, PNG, brand">
            <a:extLst>
              <a:ext uri="{FF2B5EF4-FFF2-40B4-BE49-F238E27FC236}">
                <a16:creationId xmlns:a16="http://schemas.microsoft.com/office/drawing/2014/main" id="{C5A17173-13CB-A4D5-58B5-950BA7A7CD86}"/>
              </a:ext>
            </a:extLst>
          </p:cNvPr>
          <p:cNvPicPr>
            <a:picLocks noChangeAspect="1"/>
          </p:cNvPicPr>
          <p:nvPr/>
        </p:nvPicPr>
        <p:blipFill>
          <a:blip r:embed="rId5"/>
          <a:stretch>
            <a:fillRect/>
          </a:stretch>
        </p:blipFill>
        <p:spPr>
          <a:xfrm>
            <a:off x="1884341" y="3924300"/>
            <a:ext cx="2857500" cy="1600200"/>
          </a:xfrm>
          <a:prstGeom prst="rect">
            <a:avLst/>
          </a:prstGeom>
        </p:spPr>
      </p:pic>
      <p:pic>
        <p:nvPicPr>
          <p:cNvPr id="11" name="Picture 10" descr="Siri - Apple (IN)">
            <a:extLst>
              <a:ext uri="{FF2B5EF4-FFF2-40B4-BE49-F238E27FC236}">
                <a16:creationId xmlns:a16="http://schemas.microsoft.com/office/drawing/2014/main" id="{E26F02A8-DB77-12A6-C233-F7F80E989E37}"/>
              </a:ext>
            </a:extLst>
          </p:cNvPr>
          <p:cNvPicPr>
            <a:picLocks noChangeAspect="1"/>
          </p:cNvPicPr>
          <p:nvPr/>
        </p:nvPicPr>
        <p:blipFill>
          <a:blip r:embed="rId6"/>
          <a:stretch>
            <a:fillRect/>
          </a:stretch>
        </p:blipFill>
        <p:spPr>
          <a:xfrm>
            <a:off x="6264306" y="3924300"/>
            <a:ext cx="1685925" cy="1685925"/>
          </a:xfrm>
          <a:prstGeom prst="rect">
            <a:avLst/>
          </a:prstGeom>
        </p:spPr>
      </p:pic>
      <p:pic>
        <p:nvPicPr>
          <p:cNvPr id="2" name="Picture 1" descr="Gemini (language model) - Wikipedia">
            <a:extLst>
              <a:ext uri="{FF2B5EF4-FFF2-40B4-BE49-F238E27FC236}">
                <a16:creationId xmlns:a16="http://schemas.microsoft.com/office/drawing/2014/main" id="{3E575A83-97DF-FF99-F061-B59DE696B3E3}"/>
              </a:ext>
            </a:extLst>
          </p:cNvPr>
          <p:cNvPicPr>
            <a:picLocks noChangeAspect="1"/>
          </p:cNvPicPr>
          <p:nvPr/>
        </p:nvPicPr>
        <p:blipFill>
          <a:blip r:embed="rId7"/>
          <a:stretch>
            <a:fillRect/>
          </a:stretch>
        </p:blipFill>
        <p:spPr>
          <a:xfrm>
            <a:off x="5918149" y="2004354"/>
            <a:ext cx="2378240" cy="861921"/>
          </a:xfrm>
          <a:prstGeom prst="rect">
            <a:avLst/>
          </a:prstGeom>
        </p:spPr>
      </p:pic>
    </p:spTree>
    <p:extLst>
      <p:ext uri="{BB962C8B-B14F-4D97-AF65-F5344CB8AC3E}">
        <p14:creationId xmlns:p14="http://schemas.microsoft.com/office/powerpoint/2010/main" val="270444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A1E5F-F349-8BA1-418C-48D64843B7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6AE8FF-77A1-BE07-E676-251FC7A5C71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58B3AD-D895-4708-65FF-79CDFA84E97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7706E1-8991-B793-1B10-09F0D505581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48FCD59-1DEA-BD94-2959-A66CE84EF32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B30E48F9-7BDD-67D2-9557-ED68D80DBD17}"/>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7C21768C-8F6A-E174-310B-BC360BBD48AE}"/>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Text</a:t>
            </a:r>
            <a:endParaRPr lang="en-US" sz="3600" b="1" dirty="0">
              <a:solidFill>
                <a:srgbClr val="FF0000"/>
              </a:solidFill>
              <a:cs typeface="Calibri Light"/>
            </a:endParaRPr>
          </a:p>
        </p:txBody>
      </p:sp>
      <p:sp>
        <p:nvSpPr>
          <p:cNvPr id="14" name="TextBox 13">
            <a:extLst>
              <a:ext uri="{FF2B5EF4-FFF2-40B4-BE49-F238E27FC236}">
                <a16:creationId xmlns:a16="http://schemas.microsoft.com/office/drawing/2014/main" id="{A34086D6-0321-DC10-A733-42F0E899F75A}"/>
              </a:ext>
            </a:extLst>
          </p:cNvPr>
          <p:cNvSpPr txBox="1"/>
          <p:nvPr/>
        </p:nvSpPr>
        <p:spPr>
          <a:xfrm>
            <a:off x="2772507" y="2616689"/>
            <a:ext cx="6646985" cy="3170099"/>
          </a:xfrm>
          <a:prstGeom prst="rect">
            <a:avLst/>
          </a:prstGeom>
          <a:noFill/>
        </p:spPr>
        <p:txBody>
          <a:bodyPr wrap="square" rtlCol="0">
            <a:spAutoFit/>
          </a:bodyPr>
          <a:lstStyle/>
          <a:p>
            <a:pPr marL="285750" indent="-285750" algn="l">
              <a:buFont typeface="Arial" panose="020B0604020202020204" pitchFamily="34" charset="0"/>
              <a:buChar char="•"/>
            </a:pPr>
            <a:r>
              <a:rPr lang="en-IN" sz="2000" i="0" dirty="0">
                <a:solidFill>
                  <a:srgbClr val="0D0D0D"/>
                </a:solidFill>
                <a:effectLst/>
                <a:latin typeface="Söhne"/>
              </a:rPr>
              <a:t>Story Generation</a:t>
            </a:r>
          </a:p>
          <a:p>
            <a:pPr marL="285750" indent="-285750" algn="l">
              <a:buFont typeface="Arial" panose="020B0604020202020204" pitchFamily="34" charset="0"/>
              <a:buChar char="•"/>
            </a:pPr>
            <a:r>
              <a:rPr lang="en-IN" sz="2000" i="0" dirty="0">
                <a:solidFill>
                  <a:srgbClr val="0D0D0D"/>
                </a:solidFill>
                <a:effectLst/>
                <a:latin typeface="Söhne"/>
              </a:rPr>
              <a:t>Dialogue Generation</a:t>
            </a:r>
          </a:p>
          <a:p>
            <a:pPr marL="285750" indent="-285750" algn="l">
              <a:buFont typeface="Arial" panose="020B0604020202020204" pitchFamily="34" charset="0"/>
              <a:buChar char="•"/>
            </a:pPr>
            <a:r>
              <a:rPr lang="en-IN" sz="2000" i="0" dirty="0">
                <a:solidFill>
                  <a:srgbClr val="0D0D0D"/>
                </a:solidFill>
                <a:effectLst/>
                <a:latin typeface="Söhne"/>
              </a:rPr>
              <a:t>Poetry Generation</a:t>
            </a:r>
          </a:p>
          <a:p>
            <a:pPr marL="285750" indent="-285750" algn="l">
              <a:buFont typeface="Arial" panose="020B0604020202020204" pitchFamily="34" charset="0"/>
              <a:buChar char="•"/>
            </a:pPr>
            <a:r>
              <a:rPr lang="en-IN" sz="2000" i="0" dirty="0">
                <a:solidFill>
                  <a:srgbClr val="0D0D0D"/>
                </a:solidFill>
                <a:effectLst/>
                <a:latin typeface="Söhne"/>
              </a:rPr>
              <a:t>Code Generation</a:t>
            </a:r>
          </a:p>
          <a:p>
            <a:pPr marL="285750" indent="-285750" algn="l">
              <a:buFont typeface="Arial" panose="020B0604020202020204" pitchFamily="34" charset="0"/>
              <a:buChar char="•"/>
            </a:pPr>
            <a:r>
              <a:rPr lang="en-IN" sz="2000" i="0" dirty="0">
                <a:solidFill>
                  <a:srgbClr val="0D0D0D"/>
                </a:solidFill>
                <a:effectLst/>
                <a:latin typeface="Söhne"/>
              </a:rPr>
              <a:t>Translation</a:t>
            </a:r>
          </a:p>
          <a:p>
            <a:pPr marL="285750" indent="-285750" algn="l">
              <a:buFont typeface="Arial" panose="020B0604020202020204" pitchFamily="34" charset="0"/>
              <a:buChar char="•"/>
            </a:pPr>
            <a:r>
              <a:rPr lang="en-IN" sz="2000" i="0" dirty="0">
                <a:solidFill>
                  <a:srgbClr val="0D0D0D"/>
                </a:solidFill>
                <a:effectLst/>
                <a:latin typeface="Söhne"/>
              </a:rPr>
              <a:t>Text Summarization</a:t>
            </a:r>
          </a:p>
          <a:p>
            <a:pPr marL="285750" indent="-285750" algn="l">
              <a:buFont typeface="Arial" panose="020B0604020202020204" pitchFamily="34" charset="0"/>
              <a:buChar char="•"/>
            </a:pPr>
            <a:r>
              <a:rPr lang="en-IN" sz="2000" i="0" dirty="0">
                <a:solidFill>
                  <a:srgbClr val="0D0D0D"/>
                </a:solidFill>
                <a:effectLst/>
                <a:latin typeface="Söhne"/>
              </a:rPr>
              <a:t>Content Creation</a:t>
            </a:r>
          </a:p>
          <a:p>
            <a:pPr marL="285750" indent="-285750" algn="l">
              <a:buFont typeface="Arial" panose="020B0604020202020204" pitchFamily="34" charset="0"/>
              <a:buChar char="•"/>
            </a:pPr>
            <a:r>
              <a:rPr lang="en-IN" sz="2000" i="0" dirty="0">
                <a:solidFill>
                  <a:srgbClr val="0D0D0D"/>
                </a:solidFill>
                <a:effectLst/>
                <a:latin typeface="Söhne"/>
              </a:rPr>
              <a:t>Storytelling Assistants</a:t>
            </a:r>
          </a:p>
          <a:p>
            <a:pPr marL="285750" indent="-285750" algn="l">
              <a:buFont typeface="Arial" panose="020B0604020202020204" pitchFamily="34" charset="0"/>
              <a:buChar char="•"/>
            </a:pPr>
            <a:r>
              <a:rPr lang="en-IN" sz="2000" i="0" dirty="0">
                <a:solidFill>
                  <a:srgbClr val="0D0D0D"/>
                </a:solidFill>
                <a:effectLst/>
                <a:latin typeface="Söhne"/>
              </a:rPr>
              <a:t>Fan Fiction Generation</a:t>
            </a:r>
          </a:p>
          <a:p>
            <a:pPr marL="285750" indent="-285750" algn="l">
              <a:buFont typeface="Arial" panose="020B0604020202020204" pitchFamily="34" charset="0"/>
              <a:buChar char="•"/>
            </a:pPr>
            <a:r>
              <a:rPr lang="en-IN" sz="2000" i="0" dirty="0">
                <a:solidFill>
                  <a:srgbClr val="0D0D0D"/>
                </a:solidFill>
                <a:effectLst/>
                <a:latin typeface="Söhne"/>
              </a:rPr>
              <a:t>Email Generation</a:t>
            </a:r>
          </a:p>
        </p:txBody>
      </p:sp>
      <p:sp>
        <p:nvSpPr>
          <p:cNvPr id="15" name="TextBox 14">
            <a:extLst>
              <a:ext uri="{FF2B5EF4-FFF2-40B4-BE49-F238E27FC236}">
                <a16:creationId xmlns:a16="http://schemas.microsoft.com/office/drawing/2014/main" id="{D9A4014F-E240-1540-E683-EFC2A75A76C8}"/>
              </a:ext>
            </a:extLst>
          </p:cNvPr>
          <p:cNvSpPr txBox="1"/>
          <p:nvPr/>
        </p:nvSpPr>
        <p:spPr>
          <a:xfrm>
            <a:off x="1691926" y="1664677"/>
            <a:ext cx="9022965" cy="646331"/>
          </a:xfrm>
          <a:prstGeom prst="rect">
            <a:avLst/>
          </a:prstGeom>
          <a:noFill/>
        </p:spPr>
        <p:txBody>
          <a:bodyPr wrap="square" rtlCol="0">
            <a:spAutoFit/>
          </a:bodyPr>
          <a:lstStyle/>
          <a:p>
            <a:r>
              <a:rPr lang="en-IN" b="0" i="0" dirty="0">
                <a:solidFill>
                  <a:srgbClr val="FF0000"/>
                </a:solidFill>
                <a:effectLst/>
                <a:latin typeface="Söhne"/>
              </a:rPr>
              <a:t>Generative AI for text encompasses a wide range of models and techniques aimed at generating human-like text.</a:t>
            </a:r>
            <a:endParaRPr lang="en-US" dirty="0">
              <a:solidFill>
                <a:srgbClr val="FF0000"/>
              </a:solidFill>
            </a:endParaRPr>
          </a:p>
        </p:txBody>
      </p:sp>
    </p:spTree>
    <p:extLst>
      <p:ext uri="{BB962C8B-B14F-4D97-AF65-F5344CB8AC3E}">
        <p14:creationId xmlns:p14="http://schemas.microsoft.com/office/powerpoint/2010/main" val="211198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A1E5F-F349-8BA1-418C-48D64843B7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6AE8FF-77A1-BE07-E676-251FC7A5C71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58B3AD-D895-4708-65FF-79CDFA84E97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7706E1-8991-B793-1B10-09F0D505581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48FCD59-1DEA-BD94-2959-A66CE84EF32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B30E48F9-7BDD-67D2-9557-ED68D80DBD17}"/>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7C21768C-8F6A-E174-310B-BC360BBD48AE}"/>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Image</a:t>
            </a:r>
            <a:endParaRPr lang="en-US" sz="3600" b="1" dirty="0">
              <a:solidFill>
                <a:srgbClr val="FF0000"/>
              </a:solidFill>
              <a:cs typeface="Calibri Light"/>
            </a:endParaRPr>
          </a:p>
        </p:txBody>
      </p:sp>
      <p:sp>
        <p:nvSpPr>
          <p:cNvPr id="3" name="TextBox 2">
            <a:extLst>
              <a:ext uri="{FF2B5EF4-FFF2-40B4-BE49-F238E27FC236}">
                <a16:creationId xmlns:a16="http://schemas.microsoft.com/office/drawing/2014/main" id="{CF71F6E7-93B6-AB10-C9FC-CFDC01E4ED65}"/>
              </a:ext>
            </a:extLst>
          </p:cNvPr>
          <p:cNvSpPr txBox="1"/>
          <p:nvPr/>
        </p:nvSpPr>
        <p:spPr>
          <a:xfrm>
            <a:off x="4038600" y="1698242"/>
            <a:ext cx="32614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DALL.E </a:t>
            </a:r>
            <a:r>
              <a:rPr lang="en-US" sz="2800" dirty="0">
                <a:solidFill>
                  <a:schemeClr val="tx1">
                    <a:lumMod val="50000"/>
                    <a:lumOff val="50000"/>
                  </a:schemeClr>
                </a:solidFill>
              </a:rPr>
              <a:t>(OpenAI)</a:t>
            </a:r>
            <a:endParaRPr lang="en-US" sz="2800" b="1"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0550F715-354C-988B-9037-B73CD766CB81}"/>
              </a:ext>
            </a:extLst>
          </p:cNvPr>
          <p:cNvSpPr txBox="1"/>
          <p:nvPr/>
        </p:nvSpPr>
        <p:spPr>
          <a:xfrm>
            <a:off x="4038600" y="2464950"/>
            <a:ext cx="52750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MidJourney </a:t>
            </a:r>
            <a:r>
              <a:rPr lang="en-US" sz="2800" dirty="0">
                <a:solidFill>
                  <a:schemeClr val="tx1">
                    <a:lumMod val="50000"/>
                    <a:lumOff val="50000"/>
                  </a:schemeClr>
                </a:solidFill>
                <a:cs typeface="Calibri"/>
              </a:rPr>
              <a:t>(accessed via discord)</a:t>
            </a:r>
          </a:p>
        </p:txBody>
      </p:sp>
      <p:sp>
        <p:nvSpPr>
          <p:cNvPr id="11" name="TextBox 10">
            <a:extLst>
              <a:ext uri="{FF2B5EF4-FFF2-40B4-BE49-F238E27FC236}">
                <a16:creationId xmlns:a16="http://schemas.microsoft.com/office/drawing/2014/main" id="{F3D39679-CA57-1D96-E6BF-2879B8825F25}"/>
              </a:ext>
            </a:extLst>
          </p:cNvPr>
          <p:cNvSpPr txBox="1"/>
          <p:nvPr/>
        </p:nvSpPr>
        <p:spPr>
          <a:xfrm>
            <a:off x="4038600" y="3241482"/>
            <a:ext cx="41021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Dream Studio </a:t>
            </a:r>
            <a:r>
              <a:rPr lang="en-US" sz="2800" dirty="0">
                <a:solidFill>
                  <a:schemeClr val="tx1">
                    <a:lumMod val="50000"/>
                    <a:lumOff val="50000"/>
                  </a:schemeClr>
                </a:solidFill>
                <a:cs typeface="Calibri"/>
              </a:rPr>
              <a:t>(stability ai)</a:t>
            </a:r>
            <a:endParaRPr lang="en-US" dirty="0"/>
          </a:p>
        </p:txBody>
      </p:sp>
      <p:sp>
        <p:nvSpPr>
          <p:cNvPr id="12" name="TextBox 11">
            <a:extLst>
              <a:ext uri="{FF2B5EF4-FFF2-40B4-BE49-F238E27FC236}">
                <a16:creationId xmlns:a16="http://schemas.microsoft.com/office/drawing/2014/main" id="{B6535A26-5547-BAC3-EC93-456206B97C61}"/>
              </a:ext>
            </a:extLst>
          </p:cNvPr>
          <p:cNvSpPr txBox="1"/>
          <p:nvPr/>
        </p:nvSpPr>
        <p:spPr>
          <a:xfrm>
            <a:off x="4038599" y="4075200"/>
            <a:ext cx="25119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Firefly </a:t>
            </a:r>
            <a:r>
              <a:rPr lang="en-US" sz="2800" dirty="0">
                <a:solidFill>
                  <a:schemeClr val="tx1">
                    <a:lumMod val="50000"/>
                    <a:lumOff val="50000"/>
                  </a:schemeClr>
                </a:solidFill>
                <a:cs typeface="Calibri"/>
              </a:rPr>
              <a:t>(Adobe)</a:t>
            </a:r>
          </a:p>
        </p:txBody>
      </p:sp>
      <p:sp>
        <p:nvSpPr>
          <p:cNvPr id="13" name="TextBox 12">
            <a:extLst>
              <a:ext uri="{FF2B5EF4-FFF2-40B4-BE49-F238E27FC236}">
                <a16:creationId xmlns:a16="http://schemas.microsoft.com/office/drawing/2014/main" id="{BE4EE75B-18DE-E9FA-1BE0-38F8D322CCA8}"/>
              </a:ext>
            </a:extLst>
          </p:cNvPr>
          <p:cNvSpPr txBox="1"/>
          <p:nvPr/>
        </p:nvSpPr>
        <p:spPr>
          <a:xfrm>
            <a:off x="4038599" y="4786199"/>
            <a:ext cx="23507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Getty </a:t>
            </a:r>
            <a:r>
              <a:rPr lang="en-US" sz="2800" dirty="0">
                <a:solidFill>
                  <a:schemeClr val="tx1">
                    <a:lumMod val="50000"/>
                    <a:lumOff val="50000"/>
                  </a:schemeClr>
                </a:solidFill>
                <a:cs typeface="Calibri"/>
              </a:rPr>
              <a:t>(Getty)</a:t>
            </a:r>
          </a:p>
        </p:txBody>
      </p:sp>
      <p:pic>
        <p:nvPicPr>
          <p:cNvPr id="2050" name="Picture 2" descr="DALL-E Logo PNG Images with Transparent Background">
            <a:extLst>
              <a:ext uri="{FF2B5EF4-FFF2-40B4-BE49-F238E27FC236}">
                <a16:creationId xmlns:a16="http://schemas.microsoft.com/office/drawing/2014/main" id="{794E125A-D5CC-C092-72C4-F2A2879FC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133" y="1777222"/>
            <a:ext cx="1471855" cy="4014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eating custom YouTube thumbnails in Midjourney. - Custom Thumbnails">
            <a:extLst>
              <a:ext uri="{FF2B5EF4-FFF2-40B4-BE49-F238E27FC236}">
                <a16:creationId xmlns:a16="http://schemas.microsoft.com/office/drawing/2014/main" id="{018351B2-717D-68DA-79B2-091551A33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133" y="2424829"/>
            <a:ext cx="1658947" cy="6192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eamStudio | Alternative Software of DreamStudio">
            <a:extLst>
              <a:ext uri="{FF2B5EF4-FFF2-40B4-BE49-F238E27FC236}">
                <a16:creationId xmlns:a16="http://schemas.microsoft.com/office/drawing/2014/main" id="{BB905788-91BD-B102-8D2B-3635DFCECA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275" y="3189604"/>
            <a:ext cx="865164" cy="865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Getty Images Logo in SVG Vector or PNG File Format - Logo.wine">
            <a:extLst>
              <a:ext uri="{FF2B5EF4-FFF2-40B4-BE49-F238E27FC236}">
                <a16:creationId xmlns:a16="http://schemas.microsoft.com/office/drawing/2014/main" id="{5177B1F6-D266-6840-40C0-648BE3DD5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416" y="4487801"/>
            <a:ext cx="1727288" cy="11494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A225C-1CF1-FE4A-E75E-89760D4074AF}"/>
              </a:ext>
            </a:extLst>
          </p:cNvPr>
          <p:cNvPicPr>
            <a:picLocks noChangeAspect="1"/>
          </p:cNvPicPr>
          <p:nvPr/>
        </p:nvPicPr>
        <p:blipFill>
          <a:blip r:embed="rId8"/>
          <a:stretch>
            <a:fillRect/>
          </a:stretch>
        </p:blipFill>
        <p:spPr>
          <a:xfrm>
            <a:off x="1718974" y="4187848"/>
            <a:ext cx="1727289" cy="482625"/>
          </a:xfrm>
          <a:prstGeom prst="rect">
            <a:avLst/>
          </a:prstGeom>
        </p:spPr>
      </p:pic>
    </p:spTree>
    <p:extLst>
      <p:ext uri="{BB962C8B-B14F-4D97-AF65-F5344CB8AC3E}">
        <p14:creationId xmlns:p14="http://schemas.microsoft.com/office/powerpoint/2010/main" val="28465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44DA-0751-AFE2-DCE1-82C1769EF30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DA37191-D898-EDA7-6B39-B697EA24A14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F752BF-5109-52C8-447E-7D5CAB3A39C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637BE8-FC6F-5096-8C12-0F7B2EC63F8D}"/>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47CC135-7A57-8832-58EC-4F55F39D3409}"/>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EDF0B80D-381D-BDAE-9EB4-88CCA87D2CB3}"/>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49EC3DEF-B7CC-1EFE-F1F9-43404F7CC658}"/>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Audio</a:t>
            </a:r>
            <a:endParaRPr lang="en-US" sz="3600" b="1" dirty="0">
              <a:solidFill>
                <a:srgbClr val="FF0000"/>
              </a:solidFill>
              <a:cs typeface="Calibri Light"/>
            </a:endParaRPr>
          </a:p>
        </p:txBody>
      </p:sp>
      <p:sp>
        <p:nvSpPr>
          <p:cNvPr id="3" name="TextBox 2">
            <a:extLst>
              <a:ext uri="{FF2B5EF4-FFF2-40B4-BE49-F238E27FC236}">
                <a16:creationId xmlns:a16="http://schemas.microsoft.com/office/drawing/2014/main" id="{1961864F-3204-4711-863F-A466495A6FC3}"/>
              </a:ext>
            </a:extLst>
          </p:cNvPr>
          <p:cNvSpPr txBox="1"/>
          <p:nvPr/>
        </p:nvSpPr>
        <p:spPr>
          <a:xfrm>
            <a:off x="1823732" y="1937251"/>
            <a:ext cx="77212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LOVO </a:t>
            </a:r>
          </a:p>
          <a:p>
            <a:endParaRPr lang="en-US" sz="2800" dirty="0">
              <a:solidFill>
                <a:schemeClr val="tx1">
                  <a:lumMod val="50000"/>
                  <a:lumOff val="50000"/>
                </a:schemeClr>
              </a:solidFill>
              <a:cs typeface="Calibri"/>
            </a:endParaRPr>
          </a:p>
        </p:txBody>
      </p:sp>
      <p:sp>
        <p:nvSpPr>
          <p:cNvPr id="2" name="TextBox 1">
            <a:extLst>
              <a:ext uri="{FF2B5EF4-FFF2-40B4-BE49-F238E27FC236}">
                <a16:creationId xmlns:a16="http://schemas.microsoft.com/office/drawing/2014/main" id="{73ABFE8A-CCF7-4EBC-17F4-893662A41C0F}"/>
              </a:ext>
            </a:extLst>
          </p:cNvPr>
          <p:cNvSpPr txBox="1"/>
          <p:nvPr/>
        </p:nvSpPr>
        <p:spPr>
          <a:xfrm>
            <a:off x="1720850" y="6032500"/>
            <a:ext cx="6883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More Details: </a:t>
            </a:r>
            <a:r>
              <a:rPr lang="en-GB" dirty="0">
                <a:ea typeface="+mn-lt"/>
                <a:cs typeface="+mn-lt"/>
                <a:hlinkClick r:id="rId3"/>
              </a:rPr>
              <a:t>https://www.youtube.com/watch?v=hxnTwyx8GS8</a:t>
            </a:r>
            <a:endParaRPr lang="en-GB" dirty="0">
              <a:ea typeface="+mn-lt"/>
              <a:cs typeface="+mn-lt"/>
            </a:endParaRPr>
          </a:p>
          <a:p>
            <a:endParaRPr lang="en-GB" dirty="0">
              <a:ea typeface="+mn-lt"/>
              <a:cs typeface="+mn-lt"/>
            </a:endParaRPr>
          </a:p>
        </p:txBody>
      </p:sp>
      <p:sp>
        <p:nvSpPr>
          <p:cNvPr id="4" name="TextBox 3">
            <a:extLst>
              <a:ext uri="{FF2B5EF4-FFF2-40B4-BE49-F238E27FC236}">
                <a16:creationId xmlns:a16="http://schemas.microsoft.com/office/drawing/2014/main" id="{247B5B84-ED41-39CA-CD17-BC8016298745}"/>
              </a:ext>
            </a:extLst>
          </p:cNvPr>
          <p:cNvSpPr txBox="1"/>
          <p:nvPr/>
        </p:nvSpPr>
        <p:spPr>
          <a:xfrm>
            <a:off x="1823732" y="2761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11-LABS</a:t>
            </a:r>
            <a:endParaRPr lang="en-US" sz="2800" dirty="0">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2EC174AF-815B-A4F3-98AC-6B67A1105092}"/>
              </a:ext>
            </a:extLst>
          </p:cNvPr>
          <p:cNvSpPr txBox="1"/>
          <p:nvPr/>
        </p:nvSpPr>
        <p:spPr>
          <a:xfrm>
            <a:off x="1823732" y="3574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SPEECHIFY</a:t>
            </a:r>
            <a:endParaRPr lang="en-US" sz="2800"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F99748F6-97C9-533E-1CC9-7D836DD315A4}"/>
              </a:ext>
            </a:extLst>
          </p:cNvPr>
          <p:cNvSpPr txBox="1"/>
          <p:nvPr/>
        </p:nvSpPr>
        <p:spPr>
          <a:xfrm>
            <a:off x="1823732" y="4336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MURF</a:t>
            </a:r>
            <a:endParaRPr lang="en-US" dirty="0"/>
          </a:p>
        </p:txBody>
      </p:sp>
      <p:sp>
        <p:nvSpPr>
          <p:cNvPr id="11" name="TextBox 10">
            <a:extLst>
              <a:ext uri="{FF2B5EF4-FFF2-40B4-BE49-F238E27FC236}">
                <a16:creationId xmlns:a16="http://schemas.microsoft.com/office/drawing/2014/main" id="{016397E0-A6F8-2EDD-B4E1-109FC557B25B}"/>
              </a:ext>
            </a:extLst>
          </p:cNvPr>
          <p:cNvSpPr txBox="1"/>
          <p:nvPr/>
        </p:nvSpPr>
        <p:spPr>
          <a:xfrm>
            <a:off x="1823732" y="5168013"/>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Many more ...</a:t>
            </a:r>
            <a:endParaRPr lang="en-US" dirty="0">
              <a:ea typeface="Calibri"/>
              <a:cs typeface="Calibri"/>
            </a:endParaRPr>
          </a:p>
        </p:txBody>
      </p:sp>
    </p:spTree>
    <p:extLst>
      <p:ext uri="{BB962C8B-B14F-4D97-AF65-F5344CB8AC3E}">
        <p14:creationId xmlns:p14="http://schemas.microsoft.com/office/powerpoint/2010/main" val="1409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87849-1AA4-0EDE-4805-ECB658F5B0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DEC96B4-03D2-7A4D-403A-126658B2B00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BB93D3-873F-F748-6D0A-66A07908B16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2938786-E459-A1F5-6829-5FBAAF227DD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B8612C6-C0F0-76F3-0639-06DE5C5EF8B7}"/>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E84D0AB0-4A32-7283-4E44-015A2455E7D9}"/>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a:t>
            </a:r>
          </a:p>
        </p:txBody>
      </p:sp>
      <p:pic>
        <p:nvPicPr>
          <p:cNvPr id="5" name="Picture 4">
            <a:extLst>
              <a:ext uri="{FF2B5EF4-FFF2-40B4-BE49-F238E27FC236}">
                <a16:creationId xmlns:a16="http://schemas.microsoft.com/office/drawing/2014/main" id="{9A81075A-5C34-3A3F-86FC-86D07AB07CD0}"/>
              </a:ext>
            </a:extLst>
          </p:cNvPr>
          <p:cNvPicPr>
            <a:picLocks noChangeAspect="1"/>
          </p:cNvPicPr>
          <p:nvPr/>
        </p:nvPicPr>
        <p:blipFill>
          <a:blip r:embed="rId3"/>
          <a:stretch>
            <a:fillRect/>
          </a:stretch>
        </p:blipFill>
        <p:spPr>
          <a:xfrm>
            <a:off x="1593057" y="3746897"/>
            <a:ext cx="4017168" cy="2263378"/>
          </a:xfrm>
          <a:prstGeom prst="rect">
            <a:avLst/>
          </a:prstGeom>
        </p:spPr>
      </p:pic>
      <p:pic>
        <p:nvPicPr>
          <p:cNvPr id="9" name="Picture 8" descr="GitHub Copilot X: The Latest Advancements in AI-powered Programming">
            <a:extLst>
              <a:ext uri="{FF2B5EF4-FFF2-40B4-BE49-F238E27FC236}">
                <a16:creationId xmlns:a16="http://schemas.microsoft.com/office/drawing/2014/main" id="{A676CB49-9B19-27FF-51FA-994BBA9B089F}"/>
              </a:ext>
            </a:extLst>
          </p:cNvPr>
          <p:cNvPicPr>
            <a:picLocks noChangeAspect="1"/>
          </p:cNvPicPr>
          <p:nvPr/>
        </p:nvPicPr>
        <p:blipFill>
          <a:blip r:embed="rId4"/>
          <a:stretch>
            <a:fillRect/>
          </a:stretch>
        </p:blipFill>
        <p:spPr>
          <a:xfrm>
            <a:off x="6921103" y="3744754"/>
            <a:ext cx="4285059" cy="2267664"/>
          </a:xfrm>
          <a:prstGeom prst="rect">
            <a:avLst/>
          </a:prstGeom>
        </p:spPr>
      </p:pic>
      <p:pic>
        <p:nvPicPr>
          <p:cNvPr id="11" name="Picture 10" descr="Can ChatGPT Write Code? - Stratoflow">
            <a:extLst>
              <a:ext uri="{FF2B5EF4-FFF2-40B4-BE49-F238E27FC236}">
                <a16:creationId xmlns:a16="http://schemas.microsoft.com/office/drawing/2014/main" id="{5ACC9162-6E4B-F738-ECCB-34CA2C9D5DD3}"/>
              </a:ext>
            </a:extLst>
          </p:cNvPr>
          <p:cNvPicPr>
            <a:picLocks noChangeAspect="1"/>
          </p:cNvPicPr>
          <p:nvPr/>
        </p:nvPicPr>
        <p:blipFill rotWithShape="1">
          <a:blip r:embed="rId5"/>
          <a:srcRect l="-15618" t="-17130" r="-44902" b="-43519"/>
          <a:stretch/>
        </p:blipFill>
        <p:spPr>
          <a:xfrm>
            <a:off x="4038600" y="1282818"/>
            <a:ext cx="5914351" cy="2918479"/>
          </a:xfrm>
          <a:prstGeom prst="rect">
            <a:avLst/>
          </a:prstGeom>
        </p:spPr>
      </p:pic>
      <p:sp>
        <p:nvSpPr>
          <p:cNvPr id="3" name="Footer Placeholder 2">
            <a:extLst>
              <a:ext uri="{FF2B5EF4-FFF2-40B4-BE49-F238E27FC236}">
                <a16:creationId xmlns:a16="http://schemas.microsoft.com/office/drawing/2014/main" id="{FC973361-1DDD-1D4D-90E5-DEA6B270AB7F}"/>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2683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0E750-7252-844C-F982-C810B3B0F2E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330CA48-1E77-24BD-B764-D6555DC5A06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4A11D9-94EA-818E-0525-00F2853586B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656542-D254-1815-B65B-FB5D57CE4B7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9E3C60C-77A2-FF43-8D49-8744E2CBA75F}"/>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1842AAF0-0329-F725-17D5-038A700E129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 Example</a:t>
            </a:r>
          </a:p>
        </p:txBody>
      </p:sp>
      <p:pic>
        <p:nvPicPr>
          <p:cNvPr id="9" name="Picture 8">
            <a:extLst>
              <a:ext uri="{FF2B5EF4-FFF2-40B4-BE49-F238E27FC236}">
                <a16:creationId xmlns:a16="http://schemas.microsoft.com/office/drawing/2014/main" id="{21BEFD98-8B71-63B9-61B8-97DA170227C5}"/>
              </a:ext>
            </a:extLst>
          </p:cNvPr>
          <p:cNvPicPr>
            <a:picLocks noChangeAspect="1"/>
          </p:cNvPicPr>
          <p:nvPr/>
        </p:nvPicPr>
        <p:blipFill>
          <a:blip r:embed="rId4"/>
          <a:stretch>
            <a:fillRect/>
          </a:stretch>
        </p:blipFill>
        <p:spPr>
          <a:xfrm>
            <a:off x="1595437" y="1712759"/>
            <a:ext cx="5578078" cy="729764"/>
          </a:xfrm>
          <a:prstGeom prst="rect">
            <a:avLst/>
          </a:prstGeom>
        </p:spPr>
      </p:pic>
      <p:pic>
        <p:nvPicPr>
          <p:cNvPr id="11" name="Picture 10">
            <a:extLst>
              <a:ext uri="{FF2B5EF4-FFF2-40B4-BE49-F238E27FC236}">
                <a16:creationId xmlns:a16="http://schemas.microsoft.com/office/drawing/2014/main" id="{D570E909-427F-13F6-1CF3-F4EEC4FA3C49}"/>
              </a:ext>
            </a:extLst>
          </p:cNvPr>
          <p:cNvPicPr>
            <a:picLocks noChangeAspect="1"/>
          </p:cNvPicPr>
          <p:nvPr/>
        </p:nvPicPr>
        <p:blipFill>
          <a:blip r:embed="rId5"/>
          <a:stretch>
            <a:fillRect/>
          </a:stretch>
        </p:blipFill>
        <p:spPr>
          <a:xfrm>
            <a:off x="2964656" y="2495437"/>
            <a:ext cx="8417719" cy="4040017"/>
          </a:xfrm>
          <a:prstGeom prst="rect">
            <a:avLst/>
          </a:prstGeom>
        </p:spPr>
      </p:pic>
      <p:sp>
        <p:nvSpPr>
          <p:cNvPr id="3" name="Footer Placeholder 2">
            <a:extLst>
              <a:ext uri="{FF2B5EF4-FFF2-40B4-BE49-F238E27FC236}">
                <a16:creationId xmlns:a16="http://schemas.microsoft.com/office/drawing/2014/main" id="{01E98914-BA06-EFE4-A979-3157ED66560E}"/>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1335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1026" name="Picture 2" descr="Create a highly detailed and realistic image of the Taj Mahal in Agra, India. The scene should be during sunrise, with the early morning light casting a warm, golden hue over the white marble of the monument. The sky should be clear with a few scattered clouds, tinted pink and orange by the rising sun. The reflection of the Taj Mahal should be visible in the calm waters of the Yamuna River in the foreground. Include lush green gardens in the front, with neatly trimmed hedges and blooming flowers adding splashes of color. The perspective should be from a distance, capturing the full grandeur of the Taj Mahal, including its four minarets and the large central dome. Emphasize the intricate architectural details, like the delicate marble inlay work and the ornate carvings.">
            <a:extLst>
              <a:ext uri="{FF2B5EF4-FFF2-40B4-BE49-F238E27FC236}">
                <a16:creationId xmlns:a16="http://schemas.microsoft.com/office/drawing/2014/main" id="{AF127942-7DBA-5382-2F28-098FE2B2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691" y="1929878"/>
            <a:ext cx="3959385" cy="39593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FD8C5D-42F9-D0DD-F6FF-E74E2238DEE8}"/>
              </a:ext>
            </a:extLst>
          </p:cNvPr>
          <p:cNvPicPr>
            <a:picLocks noChangeAspect="1"/>
          </p:cNvPicPr>
          <p:nvPr/>
        </p:nvPicPr>
        <p:blipFill>
          <a:blip r:embed="rId4"/>
          <a:stretch>
            <a:fillRect/>
          </a:stretch>
        </p:blipFill>
        <p:spPr>
          <a:xfrm>
            <a:off x="1757362" y="1932384"/>
            <a:ext cx="4843463" cy="766763"/>
          </a:xfrm>
          <a:prstGeom prst="rect">
            <a:avLst/>
          </a:prstGeom>
        </p:spPr>
      </p:pic>
      <p:sp>
        <p:nvSpPr>
          <p:cNvPr id="4" name="Footer Placeholder 3">
            <a:extLst>
              <a:ext uri="{FF2B5EF4-FFF2-40B4-BE49-F238E27FC236}">
                <a16:creationId xmlns:a16="http://schemas.microsoft.com/office/drawing/2014/main" id="{CDED6FCC-6ECC-969F-6B6D-199ACF3E93C0}"/>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28046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3" name="Picture 2">
            <a:extLst>
              <a:ext uri="{FF2B5EF4-FFF2-40B4-BE49-F238E27FC236}">
                <a16:creationId xmlns:a16="http://schemas.microsoft.com/office/drawing/2014/main" id="{8826B5BD-D3DC-2D2A-CF91-C82096B99B91}"/>
              </a:ext>
            </a:extLst>
          </p:cNvPr>
          <p:cNvPicPr>
            <a:picLocks noChangeAspect="1"/>
          </p:cNvPicPr>
          <p:nvPr/>
        </p:nvPicPr>
        <p:blipFill>
          <a:blip r:embed="rId3"/>
          <a:stretch>
            <a:fillRect/>
          </a:stretch>
        </p:blipFill>
        <p:spPr>
          <a:xfrm>
            <a:off x="1712119" y="1790700"/>
            <a:ext cx="4933951" cy="770335"/>
          </a:xfrm>
          <a:prstGeom prst="rect">
            <a:avLst/>
          </a:prstGeom>
        </p:spPr>
      </p:pic>
      <p:pic>
        <p:nvPicPr>
          <p:cNvPr id="4" name="Picture 3">
            <a:extLst>
              <a:ext uri="{FF2B5EF4-FFF2-40B4-BE49-F238E27FC236}">
                <a16:creationId xmlns:a16="http://schemas.microsoft.com/office/drawing/2014/main" id="{3D21E557-FA09-C7AA-B917-12772E441038}"/>
              </a:ext>
            </a:extLst>
          </p:cNvPr>
          <p:cNvPicPr>
            <a:picLocks noChangeAspect="1"/>
          </p:cNvPicPr>
          <p:nvPr/>
        </p:nvPicPr>
        <p:blipFill>
          <a:blip r:embed="rId4"/>
          <a:stretch>
            <a:fillRect/>
          </a:stretch>
        </p:blipFill>
        <p:spPr>
          <a:xfrm>
            <a:off x="7074693" y="1788319"/>
            <a:ext cx="4126706" cy="4126706"/>
          </a:xfrm>
          <a:prstGeom prst="rect">
            <a:avLst/>
          </a:prstGeom>
        </p:spPr>
      </p:pic>
      <p:sp>
        <p:nvSpPr>
          <p:cNvPr id="5" name="Footer Placeholder 4">
            <a:extLst>
              <a:ext uri="{FF2B5EF4-FFF2-40B4-BE49-F238E27FC236}">
                <a16:creationId xmlns:a16="http://schemas.microsoft.com/office/drawing/2014/main" id="{E30C1A9A-D9E8-772A-1398-DA8116200A5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083579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93965-B794-0D3F-19B2-6E5CEF5907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29A6F4B-4B22-0928-2DBA-1E63C9DE5B4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45C555-155A-8408-E6E3-22A172F35158}"/>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2462335E-6BA0-9E39-D941-3E40EF2A0890}"/>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52634E-F25A-906D-E090-61E107EA9685}"/>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D711A-98A9-0CA9-87DC-706B4F2660D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863E5A6-EF6F-E241-ED54-B76BF010896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E4949A97-DC03-56A5-2E5A-3DD3913AA0EF}"/>
              </a:ext>
            </a:extLst>
          </p:cNvPr>
          <p:cNvSpPr txBox="1">
            <a:spLocks noGrp="1"/>
          </p:cNvSpPr>
          <p:nvPr/>
        </p:nvSpPr>
        <p:spPr>
          <a:xfrm>
            <a:off x="2187369" y="1600200"/>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Generative AI Cohort March 2024</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B769A9BB-68EA-F9F6-0ECB-37D6968A9D6F}"/>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2D627D9A-CDBE-20A9-3FA1-63D5E507D78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4161876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5DA2-5E5A-60CB-9ED2-1586506E0A0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5FBB9D-F6B2-BDA6-7F37-10252D9AA43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4409EA5-DB09-6105-8A42-498063DFE32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3DA25B-E779-F38A-E24C-6C54BFCCADDD}"/>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577767F-51FA-13AB-FA83-1E497E3A6045}"/>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30C28C7A-4078-C70E-DDBA-A16E8E0DBAF0}"/>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Video Generation</a:t>
            </a:r>
          </a:p>
        </p:txBody>
      </p:sp>
      <p:sp>
        <p:nvSpPr>
          <p:cNvPr id="3" name="Google Shape;150;p2">
            <a:extLst>
              <a:ext uri="{FF2B5EF4-FFF2-40B4-BE49-F238E27FC236}">
                <a16:creationId xmlns:a16="http://schemas.microsoft.com/office/drawing/2014/main" id="{5AFB9093-C87D-4E48-7349-8829D49A75D8}"/>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Generate video for advertisement</a:t>
            </a:r>
          </a:p>
          <a:p>
            <a:pPr marL="246380" indent="-246380">
              <a:buSzPts val="2800"/>
            </a:pPr>
            <a:r>
              <a:rPr lang="en-US"/>
              <a:t>Product education</a:t>
            </a:r>
          </a:p>
          <a:p>
            <a:pPr marL="246380" indent="-246380">
              <a:buSzPts val="2800"/>
            </a:pPr>
            <a:r>
              <a:rPr lang="en-US"/>
              <a:t>Product training</a:t>
            </a:r>
          </a:p>
          <a:p>
            <a:pPr marL="63500" lvl="0" indent="0" algn="l" rtl="0">
              <a:lnSpc>
                <a:spcPct val="90000"/>
              </a:lnSpc>
              <a:spcBef>
                <a:spcPts val="1400"/>
              </a:spcBef>
              <a:spcAft>
                <a:spcPts val="0"/>
              </a:spcAft>
              <a:buSzPts val="1800"/>
              <a:buNone/>
            </a:pPr>
            <a:endParaRPr lang="en-US"/>
          </a:p>
        </p:txBody>
      </p:sp>
      <p:pic>
        <p:nvPicPr>
          <p:cNvPr id="5" name="Online Media 4" title="Supporting Local Retailers This Diwali | Not Just A Cadbury Ad Campaign Video">
            <a:hlinkClick r:id="" action="ppaction://media"/>
            <a:extLst>
              <a:ext uri="{FF2B5EF4-FFF2-40B4-BE49-F238E27FC236}">
                <a16:creationId xmlns:a16="http://schemas.microsoft.com/office/drawing/2014/main" id="{92D336B8-C23C-63BA-8711-68C5B9EE2544}"/>
              </a:ext>
            </a:extLst>
          </p:cNvPr>
          <p:cNvPicPr>
            <a:picLocks noRot="1" noChangeAspect="1"/>
          </p:cNvPicPr>
          <p:nvPr>
            <a:videoFile r:link="rId1"/>
          </p:nvPr>
        </p:nvPicPr>
        <p:blipFill>
          <a:blip r:embed="rId4"/>
          <a:stretch>
            <a:fillRect/>
          </a:stretch>
        </p:blipFill>
        <p:spPr>
          <a:xfrm>
            <a:off x="5592726" y="2281238"/>
            <a:ext cx="5783511" cy="3378994"/>
          </a:xfrm>
          <a:prstGeom prst="rect">
            <a:avLst/>
          </a:prstGeom>
        </p:spPr>
      </p:pic>
      <p:sp>
        <p:nvSpPr>
          <p:cNvPr id="4" name="TextBox 3">
            <a:extLst>
              <a:ext uri="{FF2B5EF4-FFF2-40B4-BE49-F238E27FC236}">
                <a16:creationId xmlns:a16="http://schemas.microsoft.com/office/drawing/2014/main" id="{3FE4A88A-C097-DCB3-88F7-1321E61D6B65}"/>
              </a:ext>
            </a:extLst>
          </p:cNvPr>
          <p:cNvSpPr txBox="1"/>
          <p:nvPr/>
        </p:nvSpPr>
        <p:spPr>
          <a:xfrm>
            <a:off x="5493289" y="5802868"/>
            <a:ext cx="6036396" cy="646331"/>
          </a:xfrm>
          <a:prstGeom prst="rect">
            <a:avLst/>
          </a:prstGeom>
          <a:noFill/>
        </p:spPr>
        <p:txBody>
          <a:bodyPr wrap="none" lIns="91440" tIns="45720" rIns="91440" bIns="45720" rtlCol="0" anchor="t">
            <a:spAutoFit/>
          </a:bodyPr>
          <a:lstStyle/>
          <a:p>
            <a:r>
              <a:rPr lang="en-US" b="1" dirty="0"/>
              <a:t>Link: </a:t>
            </a:r>
            <a:r>
              <a:rPr lang="en-US" b="1" dirty="0">
                <a:hlinkClick r:id="rId5"/>
              </a:rPr>
              <a:t>https://youtu.be/5WECsbqAQSk?si=Hy6d4hfz2Oq_1LzA</a:t>
            </a:r>
            <a:endParaRPr lang="en-US" dirty="0"/>
          </a:p>
          <a:p>
            <a:endParaRPr lang="en-US" b="1" dirty="0">
              <a:cs typeface="Calibri"/>
            </a:endParaRPr>
          </a:p>
        </p:txBody>
      </p:sp>
      <p:pic>
        <p:nvPicPr>
          <p:cNvPr id="11" name="Picture 10">
            <a:extLst>
              <a:ext uri="{FF2B5EF4-FFF2-40B4-BE49-F238E27FC236}">
                <a16:creationId xmlns:a16="http://schemas.microsoft.com/office/drawing/2014/main" id="{9EA4B088-8835-14D0-1279-05C85D295D43}"/>
              </a:ext>
            </a:extLst>
          </p:cNvPr>
          <p:cNvPicPr>
            <a:picLocks noChangeAspect="1"/>
          </p:cNvPicPr>
          <p:nvPr/>
        </p:nvPicPr>
        <p:blipFill>
          <a:blip r:embed="rId6"/>
          <a:stretch>
            <a:fillRect/>
          </a:stretch>
        </p:blipFill>
        <p:spPr>
          <a:xfrm>
            <a:off x="5589984" y="2279005"/>
            <a:ext cx="5780486" cy="3383458"/>
          </a:xfrm>
          <a:prstGeom prst="rect">
            <a:avLst/>
          </a:prstGeom>
        </p:spPr>
      </p:pic>
      <p:sp>
        <p:nvSpPr>
          <p:cNvPr id="9" name="Footer Placeholder 8">
            <a:extLst>
              <a:ext uri="{FF2B5EF4-FFF2-40B4-BE49-F238E27FC236}">
                <a16:creationId xmlns:a16="http://schemas.microsoft.com/office/drawing/2014/main" id="{EB4C5B37-6CAA-9B53-1AB4-7694092F591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8137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display="0">
                  <p:stCondLst>
                    <p:cond delay="indefinite"/>
                  </p:stCondLst>
                </p:cTn>
                <p:tgtEl>
                  <p:spTgt spid="5"/>
                </p:tgtEl>
              </p:cMediaNode>
            </p:video>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Communications Channels</a:t>
            </a:r>
          </a:p>
        </p:txBody>
      </p:sp>
      <p:sp>
        <p:nvSpPr>
          <p:cNvPr id="3" name="Google Shape;150;p2">
            <a:extLst>
              <a:ext uri="{FF2B5EF4-FFF2-40B4-BE49-F238E27FC236}">
                <a16:creationId xmlns:a16="http://schemas.microsoft.com/office/drawing/2014/main" id="{09723592-0A97-1FC1-C818-589F98D8F7D7}"/>
              </a:ext>
            </a:extLst>
          </p:cNvPr>
          <p:cNvSpPr txBox="1">
            <a:spLocks noGrp="1"/>
          </p:cNvSpPr>
          <p:nvPr/>
        </p:nvSpPr>
        <p:spPr>
          <a:xfrm>
            <a:off x="5269816" y="4369975"/>
            <a:ext cx="2143677" cy="4969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spcBef>
                <a:spcPts val="0"/>
              </a:spcBef>
              <a:spcAft>
                <a:spcPts val="0"/>
              </a:spcAft>
              <a:buNone/>
            </a:pPr>
            <a:r>
              <a:rPr lang="en-IN" sz="1200" b="1" dirty="0">
                <a:solidFill>
                  <a:srgbClr val="3B3B3B"/>
                </a:solidFill>
                <a:latin typeface="Consolas" panose="020B0609020204030204" pitchFamily="49" charset="0"/>
                <a:ea typeface="+mn-ea"/>
                <a:cs typeface="+mn-cs"/>
              </a:rPr>
              <a:t>Discord: </a:t>
            </a:r>
            <a:r>
              <a:rPr lang="en-IN" sz="1200" dirty="0">
                <a:solidFill>
                  <a:srgbClr val="3B3B3B"/>
                </a:solidFill>
                <a:effectLst/>
                <a:latin typeface="Consolas" panose="020B0609020204030204" pitchFamily="49" charset="0"/>
                <a:hlinkClick r:id="rId3"/>
              </a:rPr>
              <a:t>https://discord.gg/r4pNVqcpCr</a:t>
            </a:r>
            <a:endParaRPr lang="en-IN" sz="1200" dirty="0">
              <a:solidFill>
                <a:srgbClr val="3B3B3B"/>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grpSp>
        <p:nvGrpSpPr>
          <p:cNvPr id="12" name="Group 11">
            <a:extLst>
              <a:ext uri="{FF2B5EF4-FFF2-40B4-BE49-F238E27FC236}">
                <a16:creationId xmlns:a16="http://schemas.microsoft.com/office/drawing/2014/main" id="{3134CD02-4450-D4A7-1C6C-F79ABD9C4235}"/>
              </a:ext>
            </a:extLst>
          </p:cNvPr>
          <p:cNvGrpSpPr/>
          <p:nvPr/>
        </p:nvGrpSpPr>
        <p:grpSpPr>
          <a:xfrm>
            <a:off x="1830076" y="2293930"/>
            <a:ext cx="2491158" cy="2722376"/>
            <a:chOff x="1591024" y="1906628"/>
            <a:chExt cx="2185822" cy="2398157"/>
          </a:xfrm>
        </p:grpSpPr>
        <p:pic>
          <p:nvPicPr>
            <p:cNvPr id="1026" name="Picture 2">
              <a:extLst>
                <a:ext uri="{FF2B5EF4-FFF2-40B4-BE49-F238E27FC236}">
                  <a16:creationId xmlns:a16="http://schemas.microsoft.com/office/drawing/2014/main" id="{F7A1F106-93DB-D957-84B3-AD26B061B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926" y="1906628"/>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30513F-1D56-6439-D963-789A300873FC}"/>
                </a:ext>
              </a:extLst>
            </p:cNvPr>
            <p:cNvSpPr txBox="1"/>
            <p:nvPr/>
          </p:nvSpPr>
          <p:spPr>
            <a:xfrm>
              <a:off x="1591024" y="3735428"/>
              <a:ext cx="2185822" cy="569357"/>
            </a:xfrm>
            <a:prstGeom prst="rect">
              <a:avLst/>
            </a:prstGeom>
            <a:noFill/>
          </p:spPr>
          <p:txBody>
            <a:bodyPr wrap="square" rtlCol="0">
              <a:spAutoFit/>
            </a:bodyPr>
            <a:lstStyle/>
            <a:p>
              <a:r>
                <a:rPr lang="en-IN" sz="1200" b="1" dirty="0">
                  <a:solidFill>
                    <a:srgbClr val="3B3B3B"/>
                  </a:solidFill>
                  <a:latin typeface="Consolas" panose="020B0609020204030204" pitchFamily="49" charset="0"/>
                  <a:ea typeface="+mn-ea"/>
                  <a:cs typeface="+mn-cs"/>
                </a:rPr>
                <a:t>WhatsApp: </a:t>
              </a:r>
              <a:br>
                <a:rPr lang="en-IN" sz="1200" dirty="0">
                  <a:solidFill>
                    <a:srgbClr val="3B3B3B"/>
                  </a:solidFill>
                  <a:latin typeface="Consolas" panose="020B0609020204030204" pitchFamily="49" charset="0"/>
                  <a:hlinkClick r:id="rId5"/>
                </a:rPr>
              </a:br>
              <a:r>
                <a:rPr lang="en-IN" sz="1200" dirty="0">
                  <a:solidFill>
                    <a:srgbClr val="3B3B3B"/>
                  </a:solidFill>
                  <a:effectLst/>
                  <a:latin typeface="Consolas" panose="020B0609020204030204" pitchFamily="49" charset="0"/>
                  <a:hlinkClick r:id="rId5"/>
                </a:rPr>
                <a:t>https://whatsapp.com/channel/0029VaOManvEKyZMoPCtPU24</a:t>
              </a:r>
              <a:endParaRPr lang="en-IN" sz="1200" dirty="0">
                <a:solidFill>
                  <a:srgbClr val="3B3B3B"/>
                </a:solidFill>
                <a:effectLst/>
                <a:latin typeface="Consolas" panose="020B0609020204030204" pitchFamily="49" charset="0"/>
              </a:endParaRPr>
            </a:p>
          </p:txBody>
        </p:sp>
      </p:grpSp>
      <p:sp>
        <p:nvSpPr>
          <p:cNvPr id="11" name="TextBox 10">
            <a:extLst>
              <a:ext uri="{FF2B5EF4-FFF2-40B4-BE49-F238E27FC236}">
                <a16:creationId xmlns:a16="http://schemas.microsoft.com/office/drawing/2014/main" id="{1C0789BC-F001-F60B-D519-58BBF507F67C}"/>
              </a:ext>
            </a:extLst>
          </p:cNvPr>
          <p:cNvSpPr txBox="1"/>
          <p:nvPr/>
        </p:nvSpPr>
        <p:spPr>
          <a:xfrm>
            <a:off x="8660063" y="4272137"/>
            <a:ext cx="2685857" cy="646331"/>
          </a:xfrm>
          <a:prstGeom prst="rect">
            <a:avLst/>
          </a:prstGeom>
          <a:noFill/>
        </p:spPr>
        <p:txBody>
          <a:bodyPr wrap="square" rtlCol="0">
            <a:spAutoFit/>
          </a:bodyPr>
          <a:lstStyle/>
          <a:p>
            <a:pPr marL="342900" marR="0">
              <a:spcBef>
                <a:spcPts val="0"/>
              </a:spcBef>
              <a:spcAft>
                <a:spcPts val="0"/>
              </a:spcAft>
            </a:pPr>
            <a:r>
              <a:rPr lang="en-IN" sz="1200" b="1" dirty="0">
                <a:solidFill>
                  <a:srgbClr val="3B3B3B"/>
                </a:solidFill>
                <a:latin typeface="Consolas" panose="020B0609020204030204" pitchFamily="49" charset="0"/>
                <a:sym typeface="Arial"/>
              </a:rPr>
              <a:t>LinkedIn: </a:t>
            </a:r>
            <a:r>
              <a:rPr lang="en-IN" sz="1200" dirty="0">
                <a:solidFill>
                  <a:srgbClr val="3B3B3B"/>
                </a:solidFill>
                <a:effectLst/>
                <a:latin typeface="Consolas" panose="020B0609020204030204" pitchFamily="49" charset="0"/>
                <a:hlinkClick r:id="rId6"/>
              </a:rPr>
              <a:t>https://www.linkedin.com/company/edquestofficial/</a:t>
            </a:r>
            <a:endParaRPr lang="en-IN" sz="1200" dirty="0">
              <a:solidFill>
                <a:srgbClr val="3B3B3B"/>
              </a:solidFill>
              <a:latin typeface="Consolas" panose="020B0609020204030204" pitchFamily="49" charset="0"/>
            </a:endParaRPr>
          </a:p>
        </p:txBody>
      </p:sp>
      <p:pic>
        <p:nvPicPr>
          <p:cNvPr id="1028" name="Picture 4" descr="Discord's Branding Guidelines">
            <a:extLst>
              <a:ext uri="{FF2B5EF4-FFF2-40B4-BE49-F238E27FC236}">
                <a16:creationId xmlns:a16="http://schemas.microsoft.com/office/drawing/2014/main" id="{501DE015-D07D-24B3-17BC-7539A1026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105" y="2511177"/>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Logo - Free Vectors &amp; PSDs to Download">
            <a:extLst>
              <a:ext uri="{FF2B5EF4-FFF2-40B4-BE49-F238E27FC236}">
                <a16:creationId xmlns:a16="http://schemas.microsoft.com/office/drawing/2014/main" id="{CC45E4CF-F067-AFB6-F7B5-9E293C177A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4845" y="242288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1D7A-4199-9593-FD85-54477FAC331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51A5A6E-8DE1-A78F-3109-B3761C23467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A8959A-E255-AE1F-0F9F-C2E9C266E36C}"/>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73BC4F8-EC58-D42C-1EF3-1F4EF61CAC3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2" name="Footer Placeholder 1">
            <a:extLst>
              <a:ext uri="{FF2B5EF4-FFF2-40B4-BE49-F238E27FC236}">
                <a16:creationId xmlns:a16="http://schemas.microsoft.com/office/drawing/2014/main" id="{6122EB64-047D-D5A5-455B-C998BAAF3FE1}"/>
              </a:ext>
            </a:extLst>
          </p:cNvPr>
          <p:cNvSpPr>
            <a:spLocks noGrp="1"/>
          </p:cNvSpPr>
          <p:nvPr>
            <p:ph type="ftr" sz="quarter" idx="11"/>
          </p:nvPr>
        </p:nvSpPr>
        <p:spPr/>
        <p:txBody>
          <a:bodyPr/>
          <a:lstStyle/>
          <a:p>
            <a:r>
              <a:rPr lang="en-US"/>
              <a:t>Navigating the Future of Learning​</a:t>
            </a:r>
          </a:p>
        </p:txBody>
      </p:sp>
      <p:pic>
        <p:nvPicPr>
          <p:cNvPr id="5" name="Picture 4" descr="A logo with lines in a black background&#10;&#10;Description automatically generated">
            <a:extLst>
              <a:ext uri="{FF2B5EF4-FFF2-40B4-BE49-F238E27FC236}">
                <a16:creationId xmlns:a16="http://schemas.microsoft.com/office/drawing/2014/main" id="{79550B0D-F382-8A19-8040-0525CFEE4C45}"/>
              </a:ext>
            </a:extLst>
          </p:cNvPr>
          <p:cNvPicPr>
            <a:picLocks noChangeAspect="1"/>
          </p:cNvPicPr>
          <p:nvPr/>
        </p:nvPicPr>
        <p:blipFill>
          <a:blip r:embed="rId2"/>
          <a:stretch>
            <a:fillRect/>
          </a:stretch>
        </p:blipFill>
        <p:spPr>
          <a:xfrm>
            <a:off x="10968135" y="-83878"/>
            <a:ext cx="1219200" cy="1209675"/>
          </a:xfrm>
          <a:prstGeom prst="rect">
            <a:avLst/>
          </a:prstGeom>
        </p:spPr>
      </p:pic>
      <p:pic>
        <p:nvPicPr>
          <p:cNvPr id="9" name="Picture 8" descr="A group of people sitting at desks in a classroom with computers&#10;&#10;Description automatically generated">
            <a:extLst>
              <a:ext uri="{FF2B5EF4-FFF2-40B4-BE49-F238E27FC236}">
                <a16:creationId xmlns:a16="http://schemas.microsoft.com/office/drawing/2014/main" id="{E8BDAAE7-2946-663A-E1B7-103303202792}"/>
              </a:ext>
            </a:extLst>
          </p:cNvPr>
          <p:cNvPicPr>
            <a:picLocks noChangeAspect="1"/>
          </p:cNvPicPr>
          <p:nvPr/>
        </p:nvPicPr>
        <p:blipFill>
          <a:blip r:embed="rId3"/>
          <a:stretch>
            <a:fillRect/>
          </a:stretch>
        </p:blipFill>
        <p:spPr>
          <a:xfrm>
            <a:off x="6858000" y="1376266"/>
            <a:ext cx="4113245" cy="4105469"/>
          </a:xfrm>
          <a:prstGeom prst="rect">
            <a:avLst/>
          </a:prstGeom>
        </p:spPr>
      </p:pic>
      <p:sp>
        <p:nvSpPr>
          <p:cNvPr id="12" name="Google Shape;232;g2b25827427c_0_1215">
            <a:extLst>
              <a:ext uri="{FF2B5EF4-FFF2-40B4-BE49-F238E27FC236}">
                <a16:creationId xmlns:a16="http://schemas.microsoft.com/office/drawing/2014/main" id="{76539FC0-FE01-2A0D-C752-8C9F4AF1D331}"/>
              </a:ext>
            </a:extLst>
          </p:cNvPr>
          <p:cNvSpPr txBox="1">
            <a:spLocks noGrp="1"/>
          </p:cNvSpPr>
          <p:nvPr/>
        </p:nvSpPr>
        <p:spPr>
          <a:xfrm>
            <a:off x="1550879" y="2158440"/>
            <a:ext cx="4966047" cy="161657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400" b="1" dirty="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39937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pic>
        <p:nvPicPr>
          <p:cNvPr id="14" name="Picture 13" descr="How to use Google Colab – Global AI Hub">
            <a:extLst>
              <a:ext uri="{FF2B5EF4-FFF2-40B4-BE49-F238E27FC236}">
                <a16:creationId xmlns:a16="http://schemas.microsoft.com/office/drawing/2014/main" id="{8BE7792F-9A25-30EA-3DF2-EC50BB806CCA}"/>
              </a:ext>
            </a:extLst>
          </p:cNvPr>
          <p:cNvPicPr>
            <a:picLocks noChangeAspect="1"/>
          </p:cNvPicPr>
          <p:nvPr/>
        </p:nvPicPr>
        <p:blipFill>
          <a:blip r:embed="rId3"/>
          <a:stretch>
            <a:fillRect/>
          </a:stretch>
        </p:blipFill>
        <p:spPr>
          <a:xfrm>
            <a:off x="9643714" y="433387"/>
            <a:ext cx="2299475" cy="1028934"/>
          </a:xfrm>
          <a:prstGeom prst="rect">
            <a:avLst/>
          </a:prstGeom>
        </p:spPr>
      </p:pic>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4"/>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Agenda for GenAI(Beginners) Level-1</a:t>
            </a:r>
          </a:p>
        </p:txBody>
      </p:sp>
      <p:sp>
        <p:nvSpPr>
          <p:cNvPr id="4" name="TextBox 3">
            <a:extLst>
              <a:ext uri="{FF2B5EF4-FFF2-40B4-BE49-F238E27FC236}">
                <a16:creationId xmlns:a16="http://schemas.microsoft.com/office/drawing/2014/main" id="{07F534BF-3665-3A63-9E76-315A8FA97E3C}"/>
              </a:ext>
            </a:extLst>
          </p:cNvPr>
          <p:cNvSpPr txBox="1"/>
          <p:nvPr/>
        </p:nvSpPr>
        <p:spPr>
          <a:xfrm>
            <a:off x="2165350" y="207410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Introduction to Generative AI</a:t>
            </a:r>
            <a:endParaRPr lang="en-US" sz="2400" dirty="0">
              <a:ea typeface="Calibri"/>
              <a:cs typeface="Calibri"/>
            </a:endParaRPr>
          </a:p>
        </p:txBody>
      </p:sp>
      <p:pic>
        <p:nvPicPr>
          <p:cNvPr id="3" name="Picture 2" descr="A logo of a company&#10;&#10;Description automatically generated">
            <a:extLst>
              <a:ext uri="{FF2B5EF4-FFF2-40B4-BE49-F238E27FC236}">
                <a16:creationId xmlns:a16="http://schemas.microsoft.com/office/drawing/2014/main" id="{F941152C-5E6F-BB57-3363-6AF5A8BA62EF}"/>
              </a:ext>
            </a:extLst>
          </p:cNvPr>
          <p:cNvPicPr>
            <a:picLocks noChangeAspect="1"/>
          </p:cNvPicPr>
          <p:nvPr/>
        </p:nvPicPr>
        <p:blipFill>
          <a:blip r:embed="rId5"/>
          <a:stretch>
            <a:fillRect/>
          </a:stretch>
        </p:blipFill>
        <p:spPr>
          <a:xfrm>
            <a:off x="9935294" y="1391441"/>
            <a:ext cx="1695450" cy="1057275"/>
          </a:xfrm>
          <a:prstGeom prst="rect">
            <a:avLst/>
          </a:prstGeom>
        </p:spPr>
      </p:pic>
      <p:pic>
        <p:nvPicPr>
          <p:cNvPr id="5" name="Picture 4">
            <a:extLst>
              <a:ext uri="{FF2B5EF4-FFF2-40B4-BE49-F238E27FC236}">
                <a16:creationId xmlns:a16="http://schemas.microsoft.com/office/drawing/2014/main" id="{08B030A7-C92F-9306-E74C-BA027BFBCAD3}"/>
              </a:ext>
            </a:extLst>
          </p:cNvPr>
          <p:cNvPicPr>
            <a:picLocks noChangeAspect="1"/>
          </p:cNvPicPr>
          <p:nvPr/>
        </p:nvPicPr>
        <p:blipFill>
          <a:blip r:embed="rId6"/>
          <a:stretch>
            <a:fillRect/>
          </a:stretch>
        </p:blipFill>
        <p:spPr>
          <a:xfrm>
            <a:off x="9887399" y="2541001"/>
            <a:ext cx="1704975" cy="857250"/>
          </a:xfrm>
          <a:prstGeom prst="rect">
            <a:avLst/>
          </a:prstGeom>
        </p:spPr>
      </p:pic>
      <p:pic>
        <p:nvPicPr>
          <p:cNvPr id="9" name="Picture 8" descr="A blue and black text&#10;&#10;Description automatically generated">
            <a:extLst>
              <a:ext uri="{FF2B5EF4-FFF2-40B4-BE49-F238E27FC236}">
                <a16:creationId xmlns:a16="http://schemas.microsoft.com/office/drawing/2014/main" id="{05CF37F6-63D3-E015-EF54-6FCB00148C0E}"/>
              </a:ext>
            </a:extLst>
          </p:cNvPr>
          <p:cNvPicPr>
            <a:picLocks noChangeAspect="1"/>
          </p:cNvPicPr>
          <p:nvPr/>
        </p:nvPicPr>
        <p:blipFill>
          <a:blip r:embed="rId7"/>
          <a:stretch>
            <a:fillRect/>
          </a:stretch>
        </p:blipFill>
        <p:spPr>
          <a:xfrm>
            <a:off x="9868259" y="3628379"/>
            <a:ext cx="1714500" cy="695325"/>
          </a:xfrm>
          <a:prstGeom prst="rect">
            <a:avLst/>
          </a:prstGeom>
        </p:spPr>
      </p:pic>
      <p:pic>
        <p:nvPicPr>
          <p:cNvPr id="11" name="Picture 10" descr="A black text with letters&#10;&#10;Description automatically generated">
            <a:extLst>
              <a:ext uri="{FF2B5EF4-FFF2-40B4-BE49-F238E27FC236}">
                <a16:creationId xmlns:a16="http://schemas.microsoft.com/office/drawing/2014/main" id="{18E5BBF5-8BCF-CFC3-E4EA-D4B61D65BE2D}"/>
              </a:ext>
            </a:extLst>
          </p:cNvPr>
          <p:cNvPicPr>
            <a:picLocks noChangeAspect="1"/>
          </p:cNvPicPr>
          <p:nvPr/>
        </p:nvPicPr>
        <p:blipFill>
          <a:blip r:embed="rId8"/>
          <a:stretch>
            <a:fillRect/>
          </a:stretch>
        </p:blipFill>
        <p:spPr>
          <a:xfrm>
            <a:off x="9881123" y="4690190"/>
            <a:ext cx="1856136" cy="512104"/>
          </a:xfrm>
          <a:prstGeom prst="rect">
            <a:avLst/>
          </a:prstGeom>
        </p:spPr>
      </p:pic>
      <p:sp>
        <p:nvSpPr>
          <p:cNvPr id="12" name="TextBox 11">
            <a:extLst>
              <a:ext uri="{FF2B5EF4-FFF2-40B4-BE49-F238E27FC236}">
                <a16:creationId xmlns:a16="http://schemas.microsoft.com/office/drawing/2014/main" id="{E56BD98C-2BE4-81FF-E6FF-BCC8686126AB}"/>
              </a:ext>
            </a:extLst>
          </p:cNvPr>
          <p:cNvSpPr txBox="1"/>
          <p:nvPr/>
        </p:nvSpPr>
        <p:spPr>
          <a:xfrm>
            <a:off x="2165349" y="4164955"/>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Prompt</a:t>
            </a:r>
            <a:r>
              <a:rPr lang="en-US" sz="2400" dirty="0">
                <a:ea typeface="Calibri"/>
                <a:cs typeface="Calibri"/>
              </a:rPr>
              <a:t> Engineering</a:t>
            </a:r>
          </a:p>
        </p:txBody>
      </p:sp>
      <p:sp>
        <p:nvSpPr>
          <p:cNvPr id="13" name="TextBox 12">
            <a:extLst>
              <a:ext uri="{FF2B5EF4-FFF2-40B4-BE49-F238E27FC236}">
                <a16:creationId xmlns:a16="http://schemas.microsoft.com/office/drawing/2014/main" id="{2F29D360-B722-F244-5FAE-D614ABD4B145}"/>
              </a:ext>
            </a:extLst>
          </p:cNvPr>
          <p:cNvSpPr txBox="1"/>
          <p:nvPr/>
        </p:nvSpPr>
        <p:spPr>
          <a:xfrm>
            <a:off x="2165350" y="4883824"/>
            <a:ext cx="8509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Projects: </a:t>
            </a:r>
            <a:r>
              <a:rPr lang="en-IN" sz="2400" dirty="0"/>
              <a:t>  	Student Assistant</a:t>
            </a:r>
          </a:p>
          <a:p>
            <a:r>
              <a:rPr lang="en-IN" sz="2400" dirty="0"/>
              <a:t>    		Financial Assistant</a:t>
            </a:r>
          </a:p>
          <a:p>
            <a:r>
              <a:rPr lang="en-IN" sz="2400" dirty="0"/>
              <a:t>    		Pizza Order bot</a:t>
            </a:r>
          </a:p>
          <a:p>
            <a:r>
              <a:rPr lang="en-IN" sz="2400" dirty="0"/>
              <a:t>    		Laptop Genie bot</a:t>
            </a:r>
          </a:p>
        </p:txBody>
      </p:sp>
      <p:pic>
        <p:nvPicPr>
          <p:cNvPr id="16" name="Picture 15" descr="Gemini (language model) - Wikipedia">
            <a:extLst>
              <a:ext uri="{FF2B5EF4-FFF2-40B4-BE49-F238E27FC236}">
                <a16:creationId xmlns:a16="http://schemas.microsoft.com/office/drawing/2014/main" id="{760F21F2-B81B-007E-EF0C-B76CE89AE9E6}"/>
              </a:ext>
            </a:extLst>
          </p:cNvPr>
          <p:cNvPicPr>
            <a:picLocks noChangeAspect="1"/>
          </p:cNvPicPr>
          <p:nvPr/>
        </p:nvPicPr>
        <p:blipFill>
          <a:blip r:embed="rId9"/>
          <a:stretch>
            <a:fillRect/>
          </a:stretch>
        </p:blipFill>
        <p:spPr>
          <a:xfrm>
            <a:off x="9928068" y="5373958"/>
            <a:ext cx="1805106" cy="654206"/>
          </a:xfrm>
          <a:prstGeom prst="rect">
            <a:avLst/>
          </a:prstGeom>
        </p:spPr>
      </p:pic>
      <p:sp>
        <p:nvSpPr>
          <p:cNvPr id="18" name="TextBox 17">
            <a:extLst>
              <a:ext uri="{FF2B5EF4-FFF2-40B4-BE49-F238E27FC236}">
                <a16:creationId xmlns:a16="http://schemas.microsoft.com/office/drawing/2014/main" id="{CD67D777-9F50-2DF0-10C5-E43E7C3761A2}"/>
              </a:ext>
            </a:extLst>
          </p:cNvPr>
          <p:cNvSpPr txBox="1"/>
          <p:nvPr/>
        </p:nvSpPr>
        <p:spPr>
          <a:xfrm>
            <a:off x="2169067" y="274689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Generative AI in Software Applications</a:t>
            </a:r>
            <a:endParaRPr lang="en-US" sz="2400" dirty="0">
              <a:ea typeface="Calibri"/>
              <a:cs typeface="Calibri"/>
            </a:endParaRPr>
          </a:p>
        </p:txBody>
      </p:sp>
      <p:sp>
        <p:nvSpPr>
          <p:cNvPr id="20" name="TextBox 19">
            <a:extLst>
              <a:ext uri="{FF2B5EF4-FFF2-40B4-BE49-F238E27FC236}">
                <a16:creationId xmlns:a16="http://schemas.microsoft.com/office/drawing/2014/main" id="{E721A5D9-FC6B-4132-F7BA-06038F66499A}"/>
              </a:ext>
            </a:extLst>
          </p:cNvPr>
          <p:cNvSpPr txBox="1"/>
          <p:nvPr/>
        </p:nvSpPr>
        <p:spPr>
          <a:xfrm>
            <a:off x="2163491" y="3438268"/>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Impact of Generative AI</a:t>
            </a:r>
            <a:endParaRPr lang="en-US" sz="2400" dirty="0">
              <a:ea typeface="Calibri"/>
              <a:cs typeface="Calibri"/>
            </a:endParaRPr>
          </a:p>
        </p:txBody>
      </p:sp>
    </p:spTree>
    <p:extLst>
      <p:ext uri="{BB962C8B-B14F-4D97-AF65-F5344CB8AC3E}">
        <p14:creationId xmlns:p14="http://schemas.microsoft.com/office/powerpoint/2010/main" val="398869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Agenda for GenAI (Professionals) Level-2</a:t>
            </a:r>
          </a:p>
        </p:txBody>
      </p:sp>
      <p:sp>
        <p:nvSpPr>
          <p:cNvPr id="4" name="TextBox 3">
            <a:extLst>
              <a:ext uri="{FF2B5EF4-FFF2-40B4-BE49-F238E27FC236}">
                <a16:creationId xmlns:a16="http://schemas.microsoft.com/office/drawing/2014/main" id="{07F534BF-3665-3A63-9E76-315A8FA97E3C}"/>
              </a:ext>
            </a:extLst>
          </p:cNvPr>
          <p:cNvSpPr txBox="1"/>
          <p:nvPr/>
        </p:nvSpPr>
        <p:spPr>
          <a:xfrm>
            <a:off x="2165350" y="207410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Embeddings</a:t>
            </a:r>
            <a:endParaRPr lang="en-US" sz="2400" dirty="0">
              <a:ea typeface="Calibri"/>
              <a:cs typeface="Calibri"/>
            </a:endParaRPr>
          </a:p>
        </p:txBody>
      </p:sp>
      <p:sp>
        <p:nvSpPr>
          <p:cNvPr id="12" name="TextBox 11">
            <a:extLst>
              <a:ext uri="{FF2B5EF4-FFF2-40B4-BE49-F238E27FC236}">
                <a16:creationId xmlns:a16="http://schemas.microsoft.com/office/drawing/2014/main" id="{E56BD98C-2BE4-81FF-E6FF-BCC8686126AB}"/>
              </a:ext>
            </a:extLst>
          </p:cNvPr>
          <p:cNvSpPr txBox="1"/>
          <p:nvPr/>
        </p:nvSpPr>
        <p:spPr>
          <a:xfrm>
            <a:off x="2165349" y="4164955"/>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RAG</a:t>
            </a:r>
            <a:endParaRPr lang="en-US" sz="2400" dirty="0">
              <a:ea typeface="Calibri"/>
              <a:cs typeface="Calibri"/>
            </a:endParaRPr>
          </a:p>
        </p:txBody>
      </p:sp>
      <p:sp>
        <p:nvSpPr>
          <p:cNvPr id="13" name="TextBox 12">
            <a:extLst>
              <a:ext uri="{FF2B5EF4-FFF2-40B4-BE49-F238E27FC236}">
                <a16:creationId xmlns:a16="http://schemas.microsoft.com/office/drawing/2014/main" id="{2F29D360-B722-F244-5FAE-D614ABD4B145}"/>
              </a:ext>
            </a:extLst>
          </p:cNvPr>
          <p:cNvSpPr txBox="1"/>
          <p:nvPr/>
        </p:nvSpPr>
        <p:spPr>
          <a:xfrm>
            <a:off x="2165350" y="4883824"/>
            <a:ext cx="65800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Projects: Based on open source models (TBD)</a:t>
            </a:r>
          </a:p>
        </p:txBody>
      </p:sp>
      <p:sp>
        <p:nvSpPr>
          <p:cNvPr id="18" name="TextBox 17">
            <a:extLst>
              <a:ext uri="{FF2B5EF4-FFF2-40B4-BE49-F238E27FC236}">
                <a16:creationId xmlns:a16="http://schemas.microsoft.com/office/drawing/2014/main" id="{CD67D777-9F50-2DF0-10C5-E43E7C3761A2}"/>
              </a:ext>
            </a:extLst>
          </p:cNvPr>
          <p:cNvSpPr txBox="1"/>
          <p:nvPr/>
        </p:nvSpPr>
        <p:spPr>
          <a:xfrm>
            <a:off x="2169067" y="274689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Vector Database</a:t>
            </a:r>
            <a:endParaRPr lang="en-US" sz="2400" dirty="0">
              <a:ea typeface="Calibri"/>
              <a:cs typeface="Calibri"/>
            </a:endParaRPr>
          </a:p>
        </p:txBody>
      </p:sp>
      <p:sp>
        <p:nvSpPr>
          <p:cNvPr id="20" name="TextBox 19">
            <a:extLst>
              <a:ext uri="{FF2B5EF4-FFF2-40B4-BE49-F238E27FC236}">
                <a16:creationId xmlns:a16="http://schemas.microsoft.com/office/drawing/2014/main" id="{E721A5D9-FC6B-4132-F7BA-06038F66499A}"/>
              </a:ext>
            </a:extLst>
          </p:cNvPr>
          <p:cNvSpPr txBox="1"/>
          <p:nvPr/>
        </p:nvSpPr>
        <p:spPr>
          <a:xfrm>
            <a:off x="2163491" y="3438268"/>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LangChain</a:t>
            </a:r>
            <a:endParaRPr lang="en-US" sz="2400" dirty="0">
              <a:ea typeface="Calibri"/>
              <a:cs typeface="Calibri"/>
            </a:endParaRPr>
          </a:p>
        </p:txBody>
      </p:sp>
    </p:spTree>
    <p:extLst>
      <p:ext uri="{BB962C8B-B14F-4D97-AF65-F5344CB8AC3E}">
        <p14:creationId xmlns:p14="http://schemas.microsoft.com/office/powerpoint/2010/main" val="27004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55A78-8CB6-CA5D-3BC7-7AD31E202C3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7C01B49-7004-B839-31C6-ACD07F1B51D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6">
            <a:extLst>
              <a:ext uri="{FF2B5EF4-FFF2-40B4-BE49-F238E27FC236}">
                <a16:creationId xmlns:a16="http://schemas.microsoft.com/office/drawing/2014/main" id="{AD66375C-9874-DF64-C612-A89A90225DFB}"/>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A3FDC04-79DC-9C56-DE29-ECE67C56B7C5}"/>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06066D4E-96E5-6678-9835-BCCB7FBBFF42}"/>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8E2E8042-C2A3-DC12-7AFB-DADBC5856FC8}"/>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259421E1-94EC-5265-1834-313B69E65B72}"/>
              </a:ext>
            </a:extLst>
          </p:cNvPr>
          <p:cNvSpPr txBox="1">
            <a:spLocks/>
          </p:cNvSpPr>
          <p:nvPr/>
        </p:nvSpPr>
        <p:spPr>
          <a:xfrm>
            <a:off x="1757699" y="195664"/>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cs typeface="Calibri Light"/>
              </a:rPr>
              <a:t>Our Team</a:t>
            </a:r>
          </a:p>
        </p:txBody>
      </p:sp>
      <p:sp>
        <p:nvSpPr>
          <p:cNvPr id="2" name="TextBox 1">
            <a:extLst>
              <a:ext uri="{FF2B5EF4-FFF2-40B4-BE49-F238E27FC236}">
                <a16:creationId xmlns:a16="http://schemas.microsoft.com/office/drawing/2014/main" id="{E712E902-8A40-B87D-C462-B7CE9D57133E}"/>
              </a:ext>
            </a:extLst>
          </p:cNvPr>
          <p:cNvSpPr txBox="1"/>
          <p:nvPr/>
        </p:nvSpPr>
        <p:spPr>
          <a:xfrm>
            <a:off x="1778983" y="5586909"/>
            <a:ext cx="43916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Email:</a:t>
            </a:r>
            <a:r>
              <a:rPr lang="en-US" dirty="0"/>
              <a:t> mentors@edquest.co.in</a:t>
            </a:r>
            <a:endParaRPr lang="en-US" dirty="0">
              <a:ea typeface="Calibri"/>
              <a:cs typeface="Calibri"/>
            </a:endParaRPr>
          </a:p>
        </p:txBody>
      </p:sp>
      <p:sp>
        <p:nvSpPr>
          <p:cNvPr id="13" name="TextBox 12">
            <a:extLst>
              <a:ext uri="{FF2B5EF4-FFF2-40B4-BE49-F238E27FC236}">
                <a16:creationId xmlns:a16="http://schemas.microsoft.com/office/drawing/2014/main" id="{FACC596E-09B4-DEE8-B606-59EDC0C9A9D6}"/>
              </a:ext>
            </a:extLst>
          </p:cNvPr>
          <p:cNvSpPr txBox="1"/>
          <p:nvPr/>
        </p:nvSpPr>
        <p:spPr>
          <a:xfrm>
            <a:off x="2043068" y="4907902"/>
            <a:ext cx="16838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cs typeface="Calibri"/>
              </a:rPr>
              <a:t>Mokarbeen</a:t>
            </a:r>
            <a:r>
              <a:rPr lang="en-US" sz="1200" b="1" dirty="0"/>
              <a:t> Ansari</a:t>
            </a:r>
            <a:endParaRPr lang="en-US" sz="1200" b="1" dirty="0">
              <a:cs typeface="Calibri"/>
            </a:endParaRPr>
          </a:p>
          <a:p>
            <a:r>
              <a:rPr lang="en-US" sz="1000" dirty="0">
                <a:ea typeface="+mn-lt"/>
                <a:cs typeface="+mn-lt"/>
              </a:rPr>
              <a:t>       </a:t>
            </a:r>
            <a:r>
              <a:rPr lang="en-US" sz="1000" dirty="0">
                <a:ea typeface="+mn-lt"/>
                <a:cs typeface="+mn-lt"/>
                <a:hlinkClick r:id="rId4"/>
              </a:rPr>
              <a:t>mokarbeenansari</a:t>
            </a:r>
            <a:endParaRPr lang="en-US" sz="1000" dirty="0">
              <a:ea typeface="+mn-lt"/>
              <a:cs typeface="+mn-lt"/>
            </a:endParaRPr>
          </a:p>
          <a:p>
            <a:endParaRPr lang="en-US" sz="1000" dirty="0">
              <a:cs typeface="Calibri"/>
            </a:endParaRPr>
          </a:p>
        </p:txBody>
      </p:sp>
      <p:sp>
        <p:nvSpPr>
          <p:cNvPr id="16" name="TextBox 15">
            <a:extLst>
              <a:ext uri="{FF2B5EF4-FFF2-40B4-BE49-F238E27FC236}">
                <a16:creationId xmlns:a16="http://schemas.microsoft.com/office/drawing/2014/main" id="{C71F5FA6-B5FB-FAC5-1CD3-2EFCAFC4B806}"/>
              </a:ext>
            </a:extLst>
          </p:cNvPr>
          <p:cNvSpPr txBox="1"/>
          <p:nvPr/>
        </p:nvSpPr>
        <p:spPr>
          <a:xfrm>
            <a:off x="6543811" y="4954851"/>
            <a:ext cx="13917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cs typeface="Segoe UI"/>
              </a:rPr>
              <a:t>Dinesh Chopra</a:t>
            </a:r>
            <a:endParaRPr lang="en-US" dirty="0"/>
          </a:p>
          <a:p>
            <a:r>
              <a:rPr lang="en-US" sz="1000" dirty="0">
                <a:ea typeface="+mn-lt"/>
                <a:cs typeface="+mn-lt"/>
              </a:rPr>
              <a:t>       </a:t>
            </a:r>
            <a:r>
              <a:rPr lang="en-US" sz="1000" dirty="0">
                <a:ea typeface="+mn-lt"/>
                <a:cs typeface="+mn-lt"/>
                <a:hlinkClick r:id="rId5"/>
              </a:rPr>
              <a:t>dinesh-chopra</a:t>
            </a:r>
            <a:endParaRPr lang="en-US" dirty="0">
              <a:ea typeface="+mn-lt"/>
              <a:cs typeface="+mn-lt"/>
            </a:endParaRPr>
          </a:p>
          <a:p>
            <a:endParaRPr lang="en-US" sz="1000" dirty="0">
              <a:ea typeface="+mn-lt"/>
              <a:cs typeface="+mn-lt"/>
            </a:endParaRPr>
          </a:p>
        </p:txBody>
      </p:sp>
      <p:sp>
        <p:nvSpPr>
          <p:cNvPr id="17" name="TextBox 16">
            <a:extLst>
              <a:ext uri="{FF2B5EF4-FFF2-40B4-BE49-F238E27FC236}">
                <a16:creationId xmlns:a16="http://schemas.microsoft.com/office/drawing/2014/main" id="{9659F385-299A-349B-3F16-15A67034E0A7}"/>
              </a:ext>
            </a:extLst>
          </p:cNvPr>
          <p:cNvSpPr txBox="1"/>
          <p:nvPr/>
        </p:nvSpPr>
        <p:spPr>
          <a:xfrm>
            <a:off x="10413017" y="5002134"/>
            <a:ext cx="12759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cs typeface="Segoe UI"/>
              </a:rPr>
              <a:t>Vinit Narula</a:t>
            </a:r>
            <a:endParaRPr lang="en-US" dirty="0"/>
          </a:p>
          <a:p>
            <a:r>
              <a:rPr lang="en-US" sz="1000" dirty="0">
                <a:ea typeface="+mn-lt"/>
                <a:cs typeface="+mn-lt"/>
              </a:rPr>
              <a:t>       </a:t>
            </a:r>
            <a:r>
              <a:rPr lang="en-US" sz="1000" dirty="0">
                <a:ea typeface="+mn-lt"/>
                <a:cs typeface="+mn-lt"/>
                <a:hlinkClick r:id="rId6"/>
              </a:rPr>
              <a:t>vinitnarula</a:t>
            </a:r>
            <a:endParaRPr lang="en-US" dirty="0">
              <a:ea typeface="+mn-lt"/>
              <a:cs typeface="+mn-lt"/>
            </a:endParaRPr>
          </a:p>
          <a:p>
            <a:endParaRPr lang="en-US" sz="1000" dirty="0">
              <a:ea typeface="+mn-lt"/>
              <a:cs typeface="+mn-lt"/>
            </a:endParaRPr>
          </a:p>
        </p:txBody>
      </p:sp>
      <p:sp>
        <p:nvSpPr>
          <p:cNvPr id="18" name="TextBox 17">
            <a:extLst>
              <a:ext uri="{FF2B5EF4-FFF2-40B4-BE49-F238E27FC236}">
                <a16:creationId xmlns:a16="http://schemas.microsoft.com/office/drawing/2014/main" id="{67C05E69-308F-6F7A-2147-7D6448AB90B7}"/>
              </a:ext>
            </a:extLst>
          </p:cNvPr>
          <p:cNvSpPr txBox="1"/>
          <p:nvPr/>
        </p:nvSpPr>
        <p:spPr>
          <a:xfrm>
            <a:off x="4313372" y="3291641"/>
            <a:ext cx="14352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cs typeface="Segoe UI"/>
              </a:rPr>
              <a:t>Raman Chopra</a:t>
            </a:r>
            <a:r>
              <a:rPr lang="en-US" sz="1200" dirty="0">
                <a:cs typeface="Segoe UI"/>
              </a:rPr>
              <a:t>​</a:t>
            </a:r>
          </a:p>
          <a:p>
            <a:r>
              <a:rPr lang="en-US" sz="1000" dirty="0">
                <a:ea typeface="+mn-lt"/>
                <a:cs typeface="+mn-lt"/>
              </a:rPr>
              <a:t>       </a:t>
            </a:r>
            <a:r>
              <a:rPr lang="en-US" sz="1000" dirty="0">
                <a:ea typeface="+mn-lt"/>
                <a:cs typeface="+mn-lt"/>
                <a:hlinkClick r:id="rId7"/>
              </a:rPr>
              <a:t>raman-chopra</a:t>
            </a:r>
            <a:endParaRPr lang="en-US" dirty="0">
              <a:ea typeface="+mn-lt"/>
              <a:cs typeface="+mn-lt"/>
            </a:endParaRPr>
          </a:p>
          <a:p>
            <a:endParaRPr lang="en-US" sz="1000" dirty="0">
              <a:ea typeface="+mn-lt"/>
              <a:cs typeface="+mn-lt"/>
            </a:endParaRPr>
          </a:p>
        </p:txBody>
      </p:sp>
      <p:pic>
        <p:nvPicPr>
          <p:cNvPr id="12" name="Picture 11" descr="A person with dark hair wearing a blue shirt&#10;&#10;Description automatically generated">
            <a:extLst>
              <a:ext uri="{FF2B5EF4-FFF2-40B4-BE49-F238E27FC236}">
                <a16:creationId xmlns:a16="http://schemas.microsoft.com/office/drawing/2014/main" id="{9601841A-9C74-5F74-AB2D-0AC69EDC78D0}"/>
              </a:ext>
            </a:extLst>
          </p:cNvPr>
          <p:cNvPicPr>
            <a:picLocks noChangeAspect="1"/>
          </p:cNvPicPr>
          <p:nvPr/>
        </p:nvPicPr>
        <p:blipFill>
          <a:blip r:embed="rId8"/>
          <a:stretch>
            <a:fillRect/>
          </a:stretch>
        </p:blipFill>
        <p:spPr>
          <a:xfrm>
            <a:off x="5911046" y="2572648"/>
            <a:ext cx="2340875" cy="2340875"/>
          </a:xfrm>
          <a:prstGeom prst="rect">
            <a:avLst/>
          </a:prstGeom>
        </p:spPr>
      </p:pic>
      <p:pic>
        <p:nvPicPr>
          <p:cNvPr id="15" name="Picture 14" descr="A person smiling at the camera&#10;&#10;Description automatically generated">
            <a:extLst>
              <a:ext uri="{FF2B5EF4-FFF2-40B4-BE49-F238E27FC236}">
                <a16:creationId xmlns:a16="http://schemas.microsoft.com/office/drawing/2014/main" id="{C8EF31B7-3AC2-2B9F-1234-720692491A20}"/>
              </a:ext>
            </a:extLst>
          </p:cNvPr>
          <p:cNvPicPr>
            <a:picLocks noChangeAspect="1"/>
          </p:cNvPicPr>
          <p:nvPr/>
        </p:nvPicPr>
        <p:blipFill>
          <a:blip r:embed="rId9"/>
          <a:stretch>
            <a:fillRect/>
          </a:stretch>
        </p:blipFill>
        <p:spPr>
          <a:xfrm>
            <a:off x="8054754" y="1011652"/>
            <a:ext cx="2022204" cy="2022204"/>
          </a:xfrm>
          <a:prstGeom prst="rect">
            <a:avLst/>
          </a:prstGeom>
        </p:spPr>
      </p:pic>
      <p:pic>
        <p:nvPicPr>
          <p:cNvPr id="20" name="Picture 19" descr="A person smiling for the camera&#10;&#10;Description automatically generated">
            <a:extLst>
              <a:ext uri="{FF2B5EF4-FFF2-40B4-BE49-F238E27FC236}">
                <a16:creationId xmlns:a16="http://schemas.microsoft.com/office/drawing/2014/main" id="{EDA4541D-6927-F008-1D44-1B02378230E3}"/>
              </a:ext>
            </a:extLst>
          </p:cNvPr>
          <p:cNvPicPr>
            <a:picLocks noChangeAspect="1"/>
          </p:cNvPicPr>
          <p:nvPr/>
        </p:nvPicPr>
        <p:blipFill>
          <a:blip r:embed="rId10"/>
          <a:stretch>
            <a:fillRect/>
          </a:stretch>
        </p:blipFill>
        <p:spPr>
          <a:xfrm>
            <a:off x="1505912" y="2653577"/>
            <a:ext cx="2220964" cy="2220964"/>
          </a:xfrm>
          <a:prstGeom prst="rect">
            <a:avLst/>
          </a:prstGeom>
        </p:spPr>
      </p:pic>
      <p:pic>
        <p:nvPicPr>
          <p:cNvPr id="22" name="Picture 21" descr="A person with a beard&#10;&#10;Description automatically generated">
            <a:extLst>
              <a:ext uri="{FF2B5EF4-FFF2-40B4-BE49-F238E27FC236}">
                <a16:creationId xmlns:a16="http://schemas.microsoft.com/office/drawing/2014/main" id="{3CE4DAED-BAB6-5875-C021-B9FBF4140790}"/>
              </a:ext>
            </a:extLst>
          </p:cNvPr>
          <p:cNvPicPr>
            <a:picLocks noChangeAspect="1"/>
          </p:cNvPicPr>
          <p:nvPr/>
        </p:nvPicPr>
        <p:blipFill>
          <a:blip r:embed="rId11"/>
          <a:stretch>
            <a:fillRect/>
          </a:stretch>
        </p:blipFill>
        <p:spPr>
          <a:xfrm>
            <a:off x="3738779" y="1108171"/>
            <a:ext cx="2183470" cy="2183470"/>
          </a:xfrm>
          <a:prstGeom prst="rect">
            <a:avLst/>
          </a:prstGeom>
        </p:spPr>
      </p:pic>
      <p:pic>
        <p:nvPicPr>
          <p:cNvPr id="24" name="Picture 23" descr="A person with a mustache wearing glasses&#10;&#10;Description automatically generated">
            <a:extLst>
              <a:ext uri="{FF2B5EF4-FFF2-40B4-BE49-F238E27FC236}">
                <a16:creationId xmlns:a16="http://schemas.microsoft.com/office/drawing/2014/main" id="{8A03943E-DD1F-B169-7913-8380A6D17383}"/>
              </a:ext>
            </a:extLst>
          </p:cNvPr>
          <p:cNvPicPr>
            <a:picLocks noChangeAspect="1"/>
          </p:cNvPicPr>
          <p:nvPr/>
        </p:nvPicPr>
        <p:blipFill>
          <a:blip r:embed="rId12"/>
          <a:stretch>
            <a:fillRect/>
          </a:stretch>
        </p:blipFill>
        <p:spPr>
          <a:xfrm>
            <a:off x="9715464" y="2783151"/>
            <a:ext cx="2171700" cy="2171700"/>
          </a:xfrm>
          <a:prstGeom prst="rect">
            <a:avLst/>
          </a:prstGeom>
        </p:spPr>
      </p:pic>
      <p:sp>
        <p:nvSpPr>
          <p:cNvPr id="25" name="TextBox 24">
            <a:extLst>
              <a:ext uri="{FF2B5EF4-FFF2-40B4-BE49-F238E27FC236}">
                <a16:creationId xmlns:a16="http://schemas.microsoft.com/office/drawing/2014/main" id="{BC634378-2283-5935-4EE4-08F8C5206F9D}"/>
              </a:ext>
            </a:extLst>
          </p:cNvPr>
          <p:cNvSpPr txBox="1"/>
          <p:nvPr/>
        </p:nvSpPr>
        <p:spPr>
          <a:xfrm>
            <a:off x="8696484" y="3033856"/>
            <a:ext cx="127687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cs typeface="Segoe UI"/>
              </a:rPr>
              <a:t>Manoj Gupta</a:t>
            </a:r>
            <a:endParaRPr lang="en-US" dirty="0"/>
          </a:p>
          <a:p>
            <a:r>
              <a:rPr lang="en-US" sz="1000" dirty="0">
                <a:ea typeface="+mn-lt"/>
                <a:cs typeface="+mn-lt"/>
              </a:rPr>
              <a:t>     </a:t>
            </a:r>
            <a:r>
              <a:rPr lang="en-US" sz="1000" dirty="0">
                <a:ea typeface="+mn-lt"/>
                <a:cs typeface="+mn-lt"/>
                <a:hlinkClick r:id="rId13"/>
              </a:rPr>
              <a:t>manoj-gupta-20541017</a:t>
            </a:r>
            <a:endParaRPr lang="en-US" sz="1000" dirty="0">
              <a:ea typeface="+mn-lt"/>
              <a:cs typeface="+mn-lt"/>
            </a:endParaRPr>
          </a:p>
          <a:p>
            <a:endParaRPr lang="en-US" sz="1000" dirty="0">
              <a:ea typeface="+mn-lt"/>
              <a:cs typeface="+mn-lt"/>
            </a:endParaRPr>
          </a:p>
        </p:txBody>
      </p:sp>
      <p:pic>
        <p:nvPicPr>
          <p:cNvPr id="14" name="Graphic 13">
            <a:extLst>
              <a:ext uri="{FF2B5EF4-FFF2-40B4-BE49-F238E27FC236}">
                <a16:creationId xmlns:a16="http://schemas.microsoft.com/office/drawing/2014/main" id="{8404DC58-F10A-DF01-ABFA-4BBC9B7683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49099" y="5175243"/>
            <a:ext cx="138563" cy="138563"/>
          </a:xfrm>
          <a:prstGeom prst="rect">
            <a:avLst/>
          </a:prstGeom>
        </p:spPr>
      </p:pic>
      <p:pic>
        <p:nvPicPr>
          <p:cNvPr id="19" name="Graphic 18">
            <a:extLst>
              <a:ext uri="{FF2B5EF4-FFF2-40B4-BE49-F238E27FC236}">
                <a16:creationId xmlns:a16="http://schemas.microsoft.com/office/drawing/2014/main" id="{03DB41FC-D148-3135-4D9E-2E6D9ABD6D1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13869" y="3520194"/>
            <a:ext cx="138563" cy="138563"/>
          </a:xfrm>
          <a:prstGeom prst="rect">
            <a:avLst/>
          </a:prstGeom>
        </p:spPr>
      </p:pic>
      <p:pic>
        <p:nvPicPr>
          <p:cNvPr id="21" name="Graphic 20">
            <a:extLst>
              <a:ext uri="{FF2B5EF4-FFF2-40B4-BE49-F238E27FC236}">
                <a16:creationId xmlns:a16="http://schemas.microsoft.com/office/drawing/2014/main" id="{B0348C4D-B7D9-57AD-269F-38100D9079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75848" y="3264624"/>
            <a:ext cx="138563" cy="138563"/>
          </a:xfrm>
          <a:prstGeom prst="rect">
            <a:avLst/>
          </a:prstGeom>
        </p:spPr>
      </p:pic>
      <p:pic>
        <p:nvPicPr>
          <p:cNvPr id="23" name="Graphic 22">
            <a:extLst>
              <a:ext uri="{FF2B5EF4-FFF2-40B4-BE49-F238E27FC236}">
                <a16:creationId xmlns:a16="http://schemas.microsoft.com/office/drawing/2014/main" id="{72FF3158-3ED2-C2F8-7C9B-6014EBFE76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08405" y="5247776"/>
            <a:ext cx="138563" cy="138563"/>
          </a:xfrm>
          <a:prstGeom prst="rect">
            <a:avLst/>
          </a:prstGeom>
        </p:spPr>
      </p:pic>
      <p:pic>
        <p:nvPicPr>
          <p:cNvPr id="26" name="Graphic 25">
            <a:extLst>
              <a:ext uri="{FF2B5EF4-FFF2-40B4-BE49-F238E27FC236}">
                <a16:creationId xmlns:a16="http://schemas.microsoft.com/office/drawing/2014/main" id="{4FC66506-CCDA-407A-0D9C-E9160D4B73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5629" y="5155958"/>
            <a:ext cx="138563" cy="138563"/>
          </a:xfrm>
          <a:prstGeom prst="rect">
            <a:avLst/>
          </a:prstGeom>
        </p:spPr>
      </p:pic>
    </p:spTree>
    <p:extLst>
      <p:ext uri="{BB962C8B-B14F-4D97-AF65-F5344CB8AC3E}">
        <p14:creationId xmlns:p14="http://schemas.microsoft.com/office/powerpoint/2010/main" val="409969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416A07B-D1C1-CCF8-D7C5-0E48127EB26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5C46304-707F-3EF8-C7C9-2F0B0A921B4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233551" y="722746"/>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Introduction to Generative AI</a:t>
            </a:r>
            <a:endParaRPr b="1" dirty="0">
              <a:solidFill>
                <a:schemeClr val="tx1"/>
              </a:solidFill>
            </a:endParaRPr>
          </a:p>
        </p:txBody>
      </p:sp>
      <p:sp>
        <p:nvSpPr>
          <p:cNvPr id="16" name="Google Shape;144;p1">
            <a:extLst>
              <a:ext uri="{FF2B5EF4-FFF2-40B4-BE49-F238E27FC236}">
                <a16:creationId xmlns:a16="http://schemas.microsoft.com/office/drawing/2014/main" id="{BBED11E4-2954-95E1-DDA9-5E0CD86221C7}"/>
              </a:ext>
            </a:extLst>
          </p:cNvPr>
          <p:cNvSpPr txBox="1">
            <a:spLocks noGrp="1"/>
          </p:cNvSpPr>
          <p:nvPr/>
        </p:nvSpPr>
        <p:spPr>
          <a:xfrm>
            <a:off x="2261260" y="3606006"/>
            <a:ext cx="7718487" cy="169335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40640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ctr" rtl="0">
              <a:lnSpc>
                <a:spcPct val="90000"/>
              </a:lnSpc>
              <a:spcBef>
                <a:spcPts val="600"/>
              </a:spcBef>
              <a:spcAft>
                <a:spcPts val="0"/>
              </a:spcAft>
              <a:buClr>
                <a:srgbClr val="92979C"/>
              </a:buClr>
              <a:buSzPts val="2400"/>
              <a:buFont typeface="Arial"/>
              <a:buNone/>
              <a:defRPr sz="2400" b="0" i="0" u="none" strike="noStrike" cap="none">
                <a:solidFill>
                  <a:srgbClr val="92979C"/>
                </a:solidFill>
                <a:latin typeface="Arial"/>
                <a:ea typeface="Arial"/>
                <a:cs typeface="Arial"/>
                <a:sym typeface="Arial"/>
              </a:defRPr>
            </a:lvl2pPr>
            <a:lvl3pPr marL="1371600" marR="0" lvl="2" indent="-355600" algn="ctr" rtl="0">
              <a:lnSpc>
                <a:spcPct val="90000"/>
              </a:lnSpc>
              <a:spcBef>
                <a:spcPts val="600"/>
              </a:spcBef>
              <a:spcAft>
                <a:spcPts val="0"/>
              </a:spcAft>
              <a:buClr>
                <a:srgbClr val="92979C"/>
              </a:buClr>
              <a:buSzPts val="2000"/>
              <a:buFont typeface="Arial"/>
              <a:buNone/>
              <a:defRPr sz="2000" b="0" i="0" u="none" strike="noStrike" cap="none">
                <a:solidFill>
                  <a:srgbClr val="92979C"/>
                </a:solidFill>
                <a:latin typeface="Arial"/>
                <a:ea typeface="Arial"/>
                <a:cs typeface="Arial"/>
                <a:sym typeface="Arial"/>
              </a:defRPr>
            </a:lvl3pPr>
            <a:lvl4pPr marL="1828800" marR="0" lvl="3"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4pPr>
            <a:lvl5pPr marL="2286000" marR="0" lvl="4"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5pPr>
            <a:lvl6pPr marL="2743200" marR="0" lvl="5"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6pPr>
            <a:lvl7pPr marL="3200400" marR="0" lvl="6"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7pPr>
            <a:lvl8pPr marL="3657600" marR="0" lvl="7"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8pPr>
            <a:lvl9pPr marL="4114800" marR="0" lvl="8"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9pPr>
          </a:lstStyle>
          <a:p>
            <a:pPr indent="-457200">
              <a:buFont typeface="Arial" panose="020B0604020202020204" pitchFamily="34" charset="0"/>
              <a:buChar char="•"/>
            </a:pPr>
            <a:r>
              <a:rPr lang="en-US" dirty="0"/>
              <a:t>What is Generative AI ?</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Examples of Generative AI</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Limitations of Generative AI</a:t>
            </a:r>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E035956-D152-CBA4-26F1-D6ED7ADD054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272436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9233-2A14-F7A2-0D63-DC829CC778B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84FD57-A74D-1569-FE23-EAB39CCBE945}"/>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E93E4-8620-8F59-FFEC-77F54315CDC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44870ED-E8B9-0C5F-0688-13A7F7189C0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EFA8616-B739-B1AF-BDED-4727D26748E6}"/>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C53A1505-28FC-9C79-5704-53093EA69A89}"/>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9A1CD897-6926-9AF8-F472-F6902EA84F78}"/>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What is </a:t>
            </a:r>
            <a:r>
              <a:rPr lang="en-US" sz="3600" dirty="0">
                <a:solidFill>
                  <a:srgbClr val="FF0000"/>
                </a:solidFill>
              </a:rPr>
              <a:t>Artificial Intelligence</a:t>
            </a:r>
            <a:r>
              <a:rPr lang="en-US" sz="3600" dirty="0"/>
              <a:t> ?</a:t>
            </a:r>
            <a:endParaRPr lang="en-US" sz="3600" dirty="0">
              <a:cs typeface="Calibri Light"/>
            </a:endParaRPr>
          </a:p>
        </p:txBody>
      </p:sp>
      <p:sp>
        <p:nvSpPr>
          <p:cNvPr id="2" name="Oval 1">
            <a:extLst>
              <a:ext uri="{FF2B5EF4-FFF2-40B4-BE49-F238E27FC236}">
                <a16:creationId xmlns:a16="http://schemas.microsoft.com/office/drawing/2014/main" id="{5DD5AF51-F779-102B-9DD8-8C7F4480F7D1}"/>
              </a:ext>
            </a:extLst>
          </p:cNvPr>
          <p:cNvSpPr/>
          <p:nvPr/>
        </p:nvSpPr>
        <p:spPr>
          <a:xfrm>
            <a:off x="4038600" y="1420353"/>
            <a:ext cx="4618383" cy="4935998"/>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079070AB-37BE-111D-2170-220A1CC2D1F1}"/>
              </a:ext>
            </a:extLst>
          </p:cNvPr>
          <p:cNvSpPr/>
          <p:nvPr/>
        </p:nvSpPr>
        <p:spPr>
          <a:xfrm>
            <a:off x="4631635" y="2325757"/>
            <a:ext cx="3409122" cy="3935895"/>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3FC66B3-CD31-A42B-D331-71D10784E616}"/>
              </a:ext>
            </a:extLst>
          </p:cNvPr>
          <p:cNvSpPr/>
          <p:nvPr/>
        </p:nvSpPr>
        <p:spPr>
          <a:xfrm>
            <a:off x="5168348" y="3260035"/>
            <a:ext cx="2355574" cy="29320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A63D0B8-C23E-B08A-04D2-E224F155B3C8}"/>
              </a:ext>
            </a:extLst>
          </p:cNvPr>
          <p:cNvSpPr/>
          <p:nvPr/>
        </p:nvSpPr>
        <p:spPr>
          <a:xfrm>
            <a:off x="5585791" y="4065104"/>
            <a:ext cx="1530625" cy="2026639"/>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1230C1-5E9E-D81C-9539-5B6491B4C8FD}"/>
              </a:ext>
            </a:extLst>
          </p:cNvPr>
          <p:cNvSpPr txBox="1"/>
          <p:nvPr/>
        </p:nvSpPr>
        <p:spPr>
          <a:xfrm>
            <a:off x="5630517" y="1549890"/>
            <a:ext cx="1302026" cy="646331"/>
          </a:xfrm>
          <a:prstGeom prst="rect">
            <a:avLst/>
          </a:prstGeom>
          <a:noFill/>
        </p:spPr>
        <p:txBody>
          <a:bodyPr wrap="square" rtlCol="0">
            <a:spAutoFit/>
          </a:bodyPr>
          <a:lstStyle/>
          <a:p>
            <a:pPr algn="ctr"/>
            <a:r>
              <a:rPr lang="en-IN" dirty="0"/>
              <a:t>Artificial</a:t>
            </a:r>
            <a:br>
              <a:rPr lang="en-IN" dirty="0"/>
            </a:br>
            <a:r>
              <a:rPr lang="en-IN" dirty="0"/>
              <a:t>Intelligence</a:t>
            </a:r>
          </a:p>
        </p:txBody>
      </p:sp>
      <p:sp>
        <p:nvSpPr>
          <p:cNvPr id="11" name="TextBox 10">
            <a:extLst>
              <a:ext uri="{FF2B5EF4-FFF2-40B4-BE49-F238E27FC236}">
                <a16:creationId xmlns:a16="http://schemas.microsoft.com/office/drawing/2014/main" id="{F69DE899-D8AF-A68A-AEC9-2E2C003849D6}"/>
              </a:ext>
            </a:extLst>
          </p:cNvPr>
          <p:cNvSpPr txBox="1"/>
          <p:nvPr/>
        </p:nvSpPr>
        <p:spPr>
          <a:xfrm>
            <a:off x="5705059" y="2534335"/>
            <a:ext cx="1096619" cy="646331"/>
          </a:xfrm>
          <a:prstGeom prst="rect">
            <a:avLst/>
          </a:prstGeom>
          <a:noFill/>
        </p:spPr>
        <p:txBody>
          <a:bodyPr wrap="square" rtlCol="0">
            <a:spAutoFit/>
          </a:bodyPr>
          <a:lstStyle/>
          <a:p>
            <a:pPr algn="ctr"/>
            <a:r>
              <a:rPr lang="en-IN" dirty="0"/>
              <a:t>Machine Learning</a:t>
            </a:r>
          </a:p>
        </p:txBody>
      </p:sp>
      <p:sp>
        <p:nvSpPr>
          <p:cNvPr id="12" name="TextBox 11">
            <a:extLst>
              <a:ext uri="{FF2B5EF4-FFF2-40B4-BE49-F238E27FC236}">
                <a16:creationId xmlns:a16="http://schemas.microsoft.com/office/drawing/2014/main" id="{5BCD7E37-792F-3FC7-E632-7B28B02B1A00}"/>
              </a:ext>
            </a:extLst>
          </p:cNvPr>
          <p:cNvSpPr txBox="1"/>
          <p:nvPr/>
        </p:nvSpPr>
        <p:spPr>
          <a:xfrm>
            <a:off x="5705059" y="3379088"/>
            <a:ext cx="1096619" cy="646331"/>
          </a:xfrm>
          <a:prstGeom prst="rect">
            <a:avLst/>
          </a:prstGeom>
          <a:noFill/>
        </p:spPr>
        <p:txBody>
          <a:bodyPr wrap="square" rtlCol="0">
            <a:spAutoFit/>
          </a:bodyPr>
          <a:lstStyle/>
          <a:p>
            <a:pPr algn="ctr"/>
            <a:r>
              <a:rPr lang="en-IN" dirty="0"/>
              <a:t>Deep Learning</a:t>
            </a:r>
          </a:p>
        </p:txBody>
      </p:sp>
      <p:sp>
        <p:nvSpPr>
          <p:cNvPr id="13" name="TextBox 12">
            <a:extLst>
              <a:ext uri="{FF2B5EF4-FFF2-40B4-BE49-F238E27FC236}">
                <a16:creationId xmlns:a16="http://schemas.microsoft.com/office/drawing/2014/main" id="{2175023E-AC7D-90B6-EFA4-21B73035E5E7}"/>
              </a:ext>
            </a:extLst>
          </p:cNvPr>
          <p:cNvSpPr txBox="1"/>
          <p:nvPr/>
        </p:nvSpPr>
        <p:spPr>
          <a:xfrm>
            <a:off x="5724938" y="4607657"/>
            <a:ext cx="1239079" cy="646331"/>
          </a:xfrm>
          <a:prstGeom prst="rect">
            <a:avLst/>
          </a:prstGeom>
          <a:noFill/>
        </p:spPr>
        <p:txBody>
          <a:bodyPr wrap="square" rtlCol="0">
            <a:spAutoFit/>
          </a:bodyPr>
          <a:lstStyle/>
          <a:p>
            <a:pPr algn="ctr"/>
            <a:r>
              <a:rPr lang="en-IN" dirty="0"/>
              <a:t>Generative AI</a:t>
            </a:r>
          </a:p>
        </p:txBody>
      </p:sp>
    </p:spTree>
    <p:extLst>
      <p:ext uri="{BB962C8B-B14F-4D97-AF65-F5344CB8AC3E}">
        <p14:creationId xmlns:p14="http://schemas.microsoft.com/office/powerpoint/2010/main" val="214304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1DEDA-2BE1-F6CF-1FD5-477645B31A4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94CCC7E-1680-E4BB-3241-F3194D2E300B}"/>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99E17F-7704-9A7A-888E-87170DFE9AF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1BE664-C38C-7533-3C27-3AD39C1C51E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62B35413-4BE8-9582-8FBE-C0024BBED5D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757664B9-5B50-DA4D-F7D7-008E0A8EDBE2}"/>
              </a:ext>
            </a:extLst>
          </p:cNvPr>
          <p:cNvSpPr>
            <a:spLocks noGrp="1"/>
          </p:cNvSpPr>
          <p:nvPr>
            <p:ph type="ftr" sz="quarter" idx="11"/>
          </p:nvPr>
        </p:nvSpPr>
        <p:spPr/>
        <p:txBody>
          <a:bodyPr/>
          <a:lstStyle/>
          <a:p>
            <a:r>
              <a:rPr lang="en-US"/>
              <a:t>Navigating the Future of Learning​</a:t>
            </a:r>
          </a:p>
        </p:txBody>
      </p:sp>
      <p:sp>
        <p:nvSpPr>
          <p:cNvPr id="35" name="Title 1">
            <a:extLst>
              <a:ext uri="{FF2B5EF4-FFF2-40B4-BE49-F238E27FC236}">
                <a16:creationId xmlns:a16="http://schemas.microsoft.com/office/drawing/2014/main" id="{001369DD-E9C3-8C76-D085-5427244B3B54}"/>
              </a:ext>
            </a:extLst>
          </p:cNvPr>
          <p:cNvSpPr txBox="1">
            <a:spLocks/>
          </p:cNvSpPr>
          <p:nvPr/>
        </p:nvSpPr>
        <p:spPr>
          <a:xfrm>
            <a:off x="1593436" y="286921"/>
            <a:ext cx="9782801" cy="10387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How is </a:t>
            </a:r>
            <a:r>
              <a:rPr lang="en-US" sz="3600" dirty="0">
                <a:ea typeface="+mj-lt"/>
                <a:cs typeface="+mj-lt"/>
              </a:rPr>
              <a:t>Traditional Programming</a:t>
            </a:r>
            <a:r>
              <a:rPr lang="en-US" sz="3600" dirty="0"/>
              <a:t> Different From </a:t>
            </a:r>
            <a:r>
              <a:rPr lang="en-US" sz="3600" dirty="0">
                <a:ea typeface="+mj-lt"/>
                <a:cs typeface="+mj-lt"/>
              </a:rPr>
              <a:t>Machine Learning</a:t>
            </a:r>
            <a:r>
              <a:rPr lang="en-US" sz="3600" dirty="0"/>
              <a:t>?</a:t>
            </a:r>
            <a:endParaRPr lang="en-US" sz="3600" dirty="0">
              <a:cs typeface="Calibri Light"/>
            </a:endParaRPr>
          </a:p>
        </p:txBody>
      </p:sp>
      <p:pic>
        <p:nvPicPr>
          <p:cNvPr id="4" name="Picture 3" descr="A yellow rectangular sign with black text&#10;&#10;Description automatically generated">
            <a:extLst>
              <a:ext uri="{FF2B5EF4-FFF2-40B4-BE49-F238E27FC236}">
                <a16:creationId xmlns:a16="http://schemas.microsoft.com/office/drawing/2014/main" id="{C7784D6E-B4C2-5292-F4D1-7381113DC0E9}"/>
              </a:ext>
            </a:extLst>
          </p:cNvPr>
          <p:cNvPicPr>
            <a:picLocks noChangeAspect="1"/>
          </p:cNvPicPr>
          <p:nvPr/>
        </p:nvPicPr>
        <p:blipFill>
          <a:blip r:embed="rId4"/>
          <a:stretch>
            <a:fillRect/>
          </a:stretch>
        </p:blipFill>
        <p:spPr>
          <a:xfrm>
            <a:off x="2320633" y="4212958"/>
            <a:ext cx="8328406" cy="1902630"/>
          </a:xfrm>
          <a:prstGeom prst="rect">
            <a:avLst/>
          </a:prstGeom>
        </p:spPr>
      </p:pic>
      <p:pic>
        <p:nvPicPr>
          <p:cNvPr id="3" name="Picture 2" descr="A yellow square with black text&#10;&#10;Description automatically generated">
            <a:extLst>
              <a:ext uri="{FF2B5EF4-FFF2-40B4-BE49-F238E27FC236}">
                <a16:creationId xmlns:a16="http://schemas.microsoft.com/office/drawing/2014/main" id="{B7AD71F4-DFBF-26E3-FCC1-07B614DD4E49}"/>
              </a:ext>
            </a:extLst>
          </p:cNvPr>
          <p:cNvPicPr>
            <a:picLocks noChangeAspect="1"/>
          </p:cNvPicPr>
          <p:nvPr/>
        </p:nvPicPr>
        <p:blipFill>
          <a:blip r:embed="rId5"/>
          <a:stretch>
            <a:fillRect/>
          </a:stretch>
        </p:blipFill>
        <p:spPr>
          <a:xfrm>
            <a:off x="2101850" y="2067196"/>
            <a:ext cx="7378700" cy="1905000"/>
          </a:xfrm>
          <a:prstGeom prst="rect">
            <a:avLst/>
          </a:prstGeom>
        </p:spPr>
      </p:pic>
    </p:spTree>
    <p:extLst>
      <p:ext uri="{BB962C8B-B14F-4D97-AF65-F5344CB8AC3E}">
        <p14:creationId xmlns:p14="http://schemas.microsoft.com/office/powerpoint/2010/main" val="343782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7DD7-E76B-AC95-5274-6D125EAE2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4EF01B-89C6-294E-35F1-6846D0853F2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6">
            <a:extLst>
              <a:ext uri="{FF2B5EF4-FFF2-40B4-BE49-F238E27FC236}">
                <a16:creationId xmlns:a16="http://schemas.microsoft.com/office/drawing/2014/main" id="{004FC1BD-D5DB-8EE4-D66C-FA4A4D6C444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C38293-D3F2-9C45-900F-E8074AAC8C5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DBCEFAC-F070-90EA-7054-93AF0BF3454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E75110-48C1-0A9A-CDE0-1032B4170799}"/>
              </a:ext>
            </a:extLst>
          </p:cNvPr>
          <p:cNvSpPr>
            <a:spLocks noGrp="1"/>
          </p:cNvSpPr>
          <p:nvPr>
            <p:ph type="ftr" sz="quarter" idx="11"/>
          </p:nvPr>
        </p:nvSpPr>
        <p:spPr/>
        <p:txBody>
          <a:bodyPr/>
          <a:lstStyle/>
          <a:p>
            <a:r>
              <a:rPr lang="en-US"/>
              <a:t>Navigating the Future of Learning​</a:t>
            </a:r>
          </a:p>
        </p:txBody>
      </p:sp>
      <p:sp>
        <p:nvSpPr>
          <p:cNvPr id="5" name="TextBox 4">
            <a:extLst>
              <a:ext uri="{FF2B5EF4-FFF2-40B4-BE49-F238E27FC236}">
                <a16:creationId xmlns:a16="http://schemas.microsoft.com/office/drawing/2014/main" id="{FDD78229-51AA-35E4-0218-EDE3DBDC1EA9}"/>
              </a:ext>
            </a:extLst>
          </p:cNvPr>
          <p:cNvSpPr txBox="1"/>
          <p:nvPr/>
        </p:nvSpPr>
        <p:spPr>
          <a:xfrm>
            <a:off x="1691927" y="1356326"/>
            <a:ext cx="4181336"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Machine learning algorithms use historical data as input to predict new output values.</a:t>
            </a:r>
            <a:endParaRPr lang="en-US" dirty="0">
              <a:solidFill>
                <a:srgbClr val="0070C0"/>
              </a:solidFill>
            </a:endParaRPr>
          </a:p>
        </p:txBody>
      </p:sp>
      <p:sp>
        <p:nvSpPr>
          <p:cNvPr id="9" name="TextBox 8">
            <a:extLst>
              <a:ext uri="{FF2B5EF4-FFF2-40B4-BE49-F238E27FC236}">
                <a16:creationId xmlns:a16="http://schemas.microsoft.com/office/drawing/2014/main" id="{955A8D7A-FE19-5BC6-B999-635E5A98FDED}"/>
              </a:ext>
            </a:extLst>
          </p:cNvPr>
          <p:cNvSpPr txBox="1"/>
          <p:nvPr/>
        </p:nvSpPr>
        <p:spPr>
          <a:xfrm>
            <a:off x="1691926" y="2736124"/>
            <a:ext cx="4509579" cy="3054682"/>
          </a:xfrm>
          <a:prstGeom prst="rect">
            <a:avLst/>
          </a:prstGeom>
          <a:noFill/>
        </p:spPr>
        <p:txBody>
          <a:bodyPr wrap="square" rtlCol="0">
            <a:spAutoFit/>
          </a:bodyPr>
          <a:lstStyle/>
          <a:p>
            <a:pPr rtl="0" fontAlgn="base">
              <a:spcBef>
                <a:spcPts val="1500"/>
              </a:spcBef>
              <a:spcAft>
                <a:spcPts val="0"/>
              </a:spcAft>
            </a:pPr>
            <a:r>
              <a:rPr lang="en-IN" sz="1800" b="1" i="0" u="none" strike="noStrike" dirty="0">
                <a:solidFill>
                  <a:srgbClr val="0D0D0D"/>
                </a:solidFill>
                <a:effectLst/>
                <a:latin typeface="Roboto" panose="02000000000000000000" pitchFamily="2" charset="0"/>
              </a:rPr>
              <a:t>Spam Detection in Emails:</a:t>
            </a:r>
            <a:r>
              <a:rPr lang="en-IN" sz="1800" b="0" i="0" u="none" strike="noStrike" dirty="0">
                <a:solidFill>
                  <a:srgbClr val="0D0D0D"/>
                </a:solidFill>
                <a:effectLst/>
                <a:latin typeface="Roboto" panose="02000000000000000000" pitchFamily="2" charset="0"/>
              </a:rPr>
              <a:t> ML algorithms can learn to identify spam emails by analysing thousands of examples and identifying common patterns and characteristics.</a:t>
            </a:r>
          </a:p>
          <a:p>
            <a:pPr rtl="0" fontAlgn="base">
              <a:spcBef>
                <a:spcPts val="1500"/>
              </a:spcBef>
              <a:spcAft>
                <a:spcPts val="0"/>
              </a:spcAft>
            </a:pPr>
            <a:endParaRPr lang="en-IN" sz="1800" b="0" i="0" u="none" strike="noStrike" dirty="0">
              <a:solidFill>
                <a:srgbClr val="0D0D0D"/>
              </a:solidFill>
              <a:effectLst/>
              <a:latin typeface="Roboto" panose="02000000000000000000" pitchFamily="2" charset="0"/>
            </a:endParaRPr>
          </a:p>
          <a:p>
            <a:pPr rtl="0" fontAlgn="base">
              <a:spcBef>
                <a:spcPts val="0"/>
              </a:spcBef>
              <a:spcAft>
                <a:spcPts val="1500"/>
              </a:spcAft>
            </a:pPr>
            <a:r>
              <a:rPr lang="en-IN" sz="1800" b="1" i="0" u="none" strike="noStrike" dirty="0">
                <a:solidFill>
                  <a:srgbClr val="0D0D0D"/>
                </a:solidFill>
                <a:effectLst/>
                <a:latin typeface="Roboto" panose="02000000000000000000" pitchFamily="2" charset="0"/>
              </a:rPr>
              <a:t>Recommendation Systems: </a:t>
            </a:r>
            <a:r>
              <a:rPr lang="en-IN" sz="1800" b="0" i="0" u="none" strike="noStrike" dirty="0">
                <a:solidFill>
                  <a:srgbClr val="0D0D0D"/>
                </a:solidFill>
                <a:effectLst/>
                <a:latin typeface="Roboto" panose="02000000000000000000" pitchFamily="2" charset="0"/>
              </a:rPr>
              <a:t>Netflix and Amazon</a:t>
            </a:r>
            <a:r>
              <a:rPr lang="en-IN" dirty="0">
                <a:solidFill>
                  <a:srgbClr val="0D0D0D"/>
                </a:solidFill>
                <a:latin typeface="Roboto" panose="02000000000000000000" pitchFamily="2" charset="0"/>
              </a:rPr>
              <a:t> </a:t>
            </a:r>
            <a:r>
              <a:rPr lang="en-IN" sz="1800" b="0" i="0" u="none" strike="noStrike" dirty="0">
                <a:solidFill>
                  <a:srgbClr val="0D0D0D"/>
                </a:solidFill>
                <a:effectLst/>
                <a:latin typeface="Roboto" panose="02000000000000000000" pitchFamily="2" charset="0"/>
              </a:rPr>
              <a:t>use ML to analyse your past behaviour and the behaviour of similar users to recommend products or movies.</a:t>
            </a:r>
          </a:p>
        </p:txBody>
      </p:sp>
      <p:cxnSp>
        <p:nvCxnSpPr>
          <p:cNvPr id="11" name="Straight Connector 10">
            <a:extLst>
              <a:ext uri="{FF2B5EF4-FFF2-40B4-BE49-F238E27FC236}">
                <a16:creationId xmlns:a16="http://schemas.microsoft.com/office/drawing/2014/main" id="{A0A49962-CB27-40CA-71D0-8E677C93A175}"/>
              </a:ext>
            </a:extLst>
          </p:cNvPr>
          <p:cNvCxnSpPr/>
          <p:nvPr/>
        </p:nvCxnSpPr>
        <p:spPr>
          <a:xfrm>
            <a:off x="6359151" y="1285103"/>
            <a:ext cx="0" cy="47015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AA9979-A771-B743-F04F-D39F2D951B97}"/>
              </a:ext>
            </a:extLst>
          </p:cNvPr>
          <p:cNvSpPr txBox="1"/>
          <p:nvPr/>
        </p:nvSpPr>
        <p:spPr>
          <a:xfrm>
            <a:off x="7080745" y="1285103"/>
            <a:ext cx="4545952"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Deep learning uses neural networks with many layers to model complex patterns in data. </a:t>
            </a:r>
            <a:endParaRPr lang="en-US" dirty="0">
              <a:solidFill>
                <a:srgbClr val="0070C0"/>
              </a:solidFill>
            </a:endParaRPr>
          </a:p>
        </p:txBody>
      </p:sp>
      <p:sp>
        <p:nvSpPr>
          <p:cNvPr id="13" name="TextBox 12">
            <a:extLst>
              <a:ext uri="{FF2B5EF4-FFF2-40B4-BE49-F238E27FC236}">
                <a16:creationId xmlns:a16="http://schemas.microsoft.com/office/drawing/2014/main" id="{1075B846-AA65-6708-0A81-84AA3D5ACFB1}"/>
              </a:ext>
            </a:extLst>
          </p:cNvPr>
          <p:cNvSpPr txBox="1"/>
          <p:nvPr/>
        </p:nvSpPr>
        <p:spPr>
          <a:xfrm>
            <a:off x="3146674" y="228502"/>
            <a:ext cx="6755375" cy="646331"/>
          </a:xfrm>
          <a:prstGeom prst="rect">
            <a:avLst/>
          </a:prstGeom>
          <a:noFill/>
        </p:spPr>
        <p:txBody>
          <a:bodyPr wrap="none" rtlCol="0">
            <a:spAutoFit/>
          </a:bodyPr>
          <a:lstStyle/>
          <a:p>
            <a:r>
              <a:rPr lang="en-US" sz="3600" dirty="0"/>
              <a:t>Machine Learning &amp; Deep Learning</a:t>
            </a:r>
          </a:p>
        </p:txBody>
      </p:sp>
      <p:sp>
        <p:nvSpPr>
          <p:cNvPr id="15" name="TextBox 14">
            <a:extLst>
              <a:ext uri="{FF2B5EF4-FFF2-40B4-BE49-F238E27FC236}">
                <a16:creationId xmlns:a16="http://schemas.microsoft.com/office/drawing/2014/main" id="{CDC5A924-A151-7986-A6BA-D2DE24237987}"/>
              </a:ext>
            </a:extLst>
          </p:cNvPr>
          <p:cNvSpPr txBox="1"/>
          <p:nvPr/>
        </p:nvSpPr>
        <p:spPr>
          <a:xfrm>
            <a:off x="7080745" y="2693804"/>
            <a:ext cx="4392309" cy="3331681"/>
          </a:xfrm>
          <a:prstGeom prst="rect">
            <a:avLst/>
          </a:prstGeom>
          <a:noFill/>
        </p:spPr>
        <p:txBody>
          <a:bodyPr wrap="square" rtlCol="0">
            <a:spAutoFit/>
          </a:bodyPr>
          <a:lstStyle/>
          <a:p>
            <a:pPr rtl="0" fontAlgn="base">
              <a:spcBef>
                <a:spcPts val="1500"/>
              </a:spcBef>
              <a:spcAft>
                <a:spcPts val="1500"/>
              </a:spcAft>
            </a:pPr>
            <a:r>
              <a:rPr lang="en-IN" sz="1800" b="1" i="0" u="none" strike="noStrike" dirty="0">
                <a:effectLst/>
                <a:latin typeface="Roboto" panose="02000000000000000000" pitchFamily="2" charset="0"/>
              </a:rPr>
              <a:t>Image Recognition:</a:t>
            </a:r>
            <a:r>
              <a:rPr lang="en-IN" sz="1800" b="0" i="0" u="none" strike="noStrike" dirty="0">
                <a:effectLst/>
                <a:latin typeface="Roboto" panose="02000000000000000000" pitchFamily="2" charset="0"/>
              </a:rPr>
              <a:t> Deep learning models like CNNs are used in facial recognition systems and for accurately identifying objects within images.</a:t>
            </a:r>
            <a:br>
              <a:rPr lang="en-IN" sz="1800" b="0" i="0" u="none" strike="noStrike" dirty="0">
                <a:effectLst/>
                <a:latin typeface="Roboto" panose="02000000000000000000" pitchFamily="2" charset="0"/>
              </a:rPr>
            </a:br>
            <a:endParaRPr lang="en-IN" sz="1800" b="0" i="0" u="none" strike="noStrike" dirty="0">
              <a:effectLst/>
              <a:latin typeface="Roboto" panose="02000000000000000000" pitchFamily="2" charset="0"/>
            </a:endParaRPr>
          </a:p>
          <a:p>
            <a:r>
              <a:rPr lang="en-IN" sz="1800" b="1" i="0" u="none" strike="noStrike" dirty="0">
                <a:effectLst/>
                <a:latin typeface="Roboto" panose="02000000000000000000" pitchFamily="2" charset="0"/>
              </a:rPr>
              <a:t>Speech Recognition:</a:t>
            </a:r>
            <a:r>
              <a:rPr lang="en-IN" sz="1800" b="0" i="0" u="none" strike="noStrike" dirty="0">
                <a:effectLst/>
                <a:latin typeface="Roboto" panose="02000000000000000000" pitchFamily="2" charset="0"/>
              </a:rPr>
              <a:t> Systems like Siri or Google Assistant use deep learning to understand spoken language, enabling users to interact with devices through voice commands.</a:t>
            </a:r>
            <a:endParaRPr lang="en-US" dirty="0"/>
          </a:p>
          <a:p>
            <a:endParaRPr lang="en-US" dirty="0"/>
          </a:p>
        </p:txBody>
      </p:sp>
    </p:spTree>
    <p:extLst>
      <p:ext uri="{BB962C8B-B14F-4D97-AF65-F5344CB8AC3E}">
        <p14:creationId xmlns:p14="http://schemas.microsoft.com/office/powerpoint/2010/main" val="2396183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7759</TotalTime>
  <Words>890</Words>
  <Application>Microsoft Macintosh PowerPoint</Application>
  <PresentationFormat>Widescreen</PresentationFormat>
  <Paragraphs>174</Paragraphs>
  <Slides>22</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Consolas</vt:lpstr>
      <vt:lpstr>Roboto</vt:lpstr>
      <vt:lpstr>Segoe UI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Narula</dc:creator>
  <cp:lastModifiedBy>Vinit Narula</cp:lastModifiedBy>
  <cp:revision>898</cp:revision>
  <dcterms:created xsi:type="dcterms:W3CDTF">2024-01-26T15:11:46Z</dcterms:created>
  <dcterms:modified xsi:type="dcterms:W3CDTF">2024-03-02T03:04:11Z</dcterms:modified>
</cp:coreProperties>
</file>